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78" r:id="rId2"/>
    <p:sldId id="257" r:id="rId3"/>
    <p:sldId id="279" r:id="rId4"/>
    <p:sldId id="280" r:id="rId5"/>
    <p:sldId id="282" r:id="rId6"/>
    <p:sldId id="285" r:id="rId7"/>
    <p:sldId id="284" r:id="rId8"/>
    <p:sldId id="283" r:id="rId9"/>
    <p:sldId id="287" r:id="rId10"/>
    <p:sldId id="286" r:id="rId11"/>
    <p:sldId id="288" r:id="rId12"/>
    <p:sldId id="289" r:id="rId13"/>
    <p:sldId id="292" r:id="rId14"/>
    <p:sldId id="291" r:id="rId15"/>
    <p:sldId id="290" r:id="rId16"/>
    <p:sldId id="293" r:id="rId17"/>
    <p:sldId id="295" r:id="rId18"/>
    <p:sldId id="294" r:id="rId19"/>
    <p:sldId id="260" r:id="rId20"/>
    <p:sldId id="296" r:id="rId21"/>
    <p:sldId id="261" r:id="rId22"/>
    <p:sldId id="277" r:id="rId23"/>
    <p:sldId id="281" r:id="rId24"/>
    <p:sldId id="297" r:id="rId25"/>
    <p:sldId id="298" r:id="rId26"/>
    <p:sldId id="299" r:id="rId27"/>
    <p:sldId id="300" r:id="rId28"/>
    <p:sldId id="262" r:id="rId29"/>
    <p:sldId id="263" r:id="rId30"/>
    <p:sldId id="264" r:id="rId31"/>
    <p:sldId id="268" r:id="rId32"/>
    <p:sldId id="265" r:id="rId33"/>
    <p:sldId id="301" r:id="rId34"/>
    <p:sldId id="274" r:id="rId35"/>
    <p:sldId id="308" r:id="rId36"/>
    <p:sldId id="307" r:id="rId37"/>
    <p:sldId id="306" r:id="rId38"/>
    <p:sldId id="305" r:id="rId39"/>
    <p:sldId id="304" r:id="rId40"/>
    <p:sldId id="303" r:id="rId41"/>
    <p:sldId id="302"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85" d="100"/>
          <a:sy n="85" d="100"/>
        </p:scale>
        <p:origin x="562"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I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8AD288-E15B-4271-B55D-DDB1B43DC8BE}" type="datetimeFigureOut">
              <a:rPr lang="en-IN" smtClean="0"/>
              <a:t>13-04-2025</a:t>
            </a:fld>
            <a:endParaRPr lang="en-I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I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I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06EC8B7-7AE0-485D-8CE3-A3E29B97A364}" type="slidenum">
              <a:rPr lang="en-IN" smtClean="0"/>
              <a:t>‹#›</a:t>
            </a:fld>
            <a:endParaRPr lang="en-IN"/>
          </a:p>
        </p:txBody>
      </p:sp>
    </p:spTree>
    <p:extLst>
      <p:ext uri="{BB962C8B-B14F-4D97-AF65-F5344CB8AC3E}">
        <p14:creationId xmlns:p14="http://schemas.microsoft.com/office/powerpoint/2010/main" val="11463670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 name="Google Shape;8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53974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66716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50877" y="1322386"/>
            <a:ext cx="10363200" cy="1470025"/>
          </a:xfrm>
        </p:spPr>
        <p:txBody>
          <a:bodyPr/>
          <a:lstStyle>
            <a:lvl1pPr>
              <a:defRPr>
                <a:solidFill>
                  <a:schemeClr val="tx2">
                    <a:lumMod val="75000"/>
                  </a:schemeClr>
                </a:solidFill>
              </a:defRPr>
            </a:lvl1pPr>
          </a:lstStyle>
          <a:p>
            <a:r>
              <a:rPr lang="en-US"/>
              <a:t>Click to edit Master title style</a:t>
            </a:r>
          </a:p>
        </p:txBody>
      </p:sp>
      <p:sp>
        <p:nvSpPr>
          <p:cNvPr id="3" name="Subtitle 2"/>
          <p:cNvSpPr>
            <a:spLocks noGrp="1"/>
          </p:cNvSpPr>
          <p:nvPr>
            <p:ph type="subTitle" idx="1"/>
          </p:nvPr>
        </p:nvSpPr>
        <p:spPr>
          <a:xfrm>
            <a:off x="2032000" y="3326641"/>
            <a:ext cx="8534400" cy="1752600"/>
          </a:xfrm>
        </p:spPr>
        <p:txBody>
          <a:bodyPr>
            <a:normAutofit/>
          </a:bodyPr>
          <a:lstStyle>
            <a:lvl1pPr marL="0" indent="0" algn="ctr">
              <a:buNone/>
              <a:defRPr sz="2000" b="1">
                <a:solidFill>
                  <a:schemeClr val="tx2">
                    <a:lumMod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994CE30-7D40-4BC0-BA0D-56C992D5B4BD}" type="datetimeFigureOut">
              <a:rPr lang="en-GB" smtClean="0"/>
              <a:t>13/04/2025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1679971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962612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41"/>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41"/>
            <a:ext cx="8026400" cy="5851525"/>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78300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4994CE30-7D40-4BC0-BA0D-56C992D5B4BD}" type="datetimeFigureOut">
              <a:rPr lang="en-GB" smtClean="0"/>
              <a:t>13/04/2025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1909145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3"/>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4994CE30-7D40-4BC0-BA0D-56C992D5B4BD}" type="datetimeFigureOut">
              <a:rPr lang="en-GB" smtClean="0"/>
              <a:t>13/04/2025</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406418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0000"/>
                </a:solidFill>
              </a:defRPr>
            </a:lvl1pPr>
          </a:lstStyle>
          <a:p>
            <a:r>
              <a:rPr lang="en-US"/>
              <a:t>Click to edit Master title style</a:t>
            </a:r>
            <a:endParaRPr lang="en-US" dirty="0"/>
          </a:p>
        </p:txBody>
      </p:sp>
      <p:sp>
        <p:nvSpPr>
          <p:cNvPr id="3" name="Content Placeholder 2"/>
          <p:cNvSpPr>
            <a:spLocks noGrp="1"/>
          </p:cNvSpPr>
          <p:nvPr>
            <p:ph sz="half" idx="1"/>
          </p:nvPr>
        </p:nvSpPr>
        <p:spPr>
          <a:xfrm>
            <a:off x="609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3"/>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994CE30-7D40-4BC0-BA0D-56C992D5B4BD}" type="datetimeFigureOut">
              <a:rPr lang="en-GB" smtClean="0"/>
              <a:t>13/04/2025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738786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59368" y="304800"/>
            <a:ext cx="10668000" cy="487362"/>
          </a:xfrm>
        </p:spPr>
        <p:txBody>
          <a:bodyPr/>
          <a:lstStyle>
            <a:lvl1pPr>
              <a:defRPr>
                <a:solidFill>
                  <a:srgbClr val="FF0000"/>
                </a:solidFill>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9"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93369"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4994CE30-7D40-4BC0-BA0D-56C992D5B4BD}" type="datetimeFigureOut">
              <a:rPr lang="en-GB" smtClean="0"/>
              <a:t>13/04/2025</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28016335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60800" y="274638"/>
            <a:ext cx="7721600" cy="487362"/>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4994CE30-7D40-4BC0-BA0D-56C992D5B4BD}" type="datetimeFigureOut">
              <a:rPr lang="en-GB" smtClean="0"/>
              <a:t>13/04/2025</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1BCD3F7E-62B3-4FB9-95CE-D1B0CC271B85}" type="slidenum">
              <a:rPr lang="en-GB" smtClean="0"/>
              <a:t>‹#›</a:t>
            </a:fld>
            <a:endParaRPr lang="en-GB"/>
          </a:p>
        </p:txBody>
      </p:sp>
      <p:pic>
        <p:nvPicPr>
          <p:cNvPr id="2051" name="Picture 3" descr="C:\Users\AMMU\Desktop\Border.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05209" y="139874"/>
            <a:ext cx="9686793" cy="698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20228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994CE30-7D40-4BC0-BA0D-56C992D5B4BD}" type="datetimeFigureOut">
              <a:rPr lang="en-GB" smtClean="0"/>
              <a:t>13/04/2025</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249718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3"/>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2"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13/04/2025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15215644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4994CE30-7D40-4BC0-BA0D-56C992D5B4BD}" type="datetimeFigureOut">
              <a:rPr lang="en-GB" smtClean="0"/>
              <a:t>13/04/2025</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1BCD3F7E-62B3-4FB9-95CE-D1B0CC271B85}" type="slidenum">
              <a:rPr lang="en-GB" smtClean="0"/>
              <a:t>‹#›</a:t>
            </a:fld>
            <a:endParaRPr lang="en-GB"/>
          </a:p>
        </p:txBody>
      </p:sp>
    </p:spTree>
    <p:extLst>
      <p:ext uri="{BB962C8B-B14F-4D97-AF65-F5344CB8AC3E}">
        <p14:creationId xmlns:p14="http://schemas.microsoft.com/office/powerpoint/2010/main" val="38745951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12800" y="274638"/>
            <a:ext cx="10668000" cy="487362"/>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p:cNvSpPr>
            <a:spLocks noGrp="1"/>
          </p:cNvSpPr>
          <p:nvPr>
            <p:ph type="body" idx="1"/>
          </p:nvPr>
        </p:nvSpPr>
        <p:spPr>
          <a:xfrm>
            <a:off x="812800" y="1143001"/>
            <a:ext cx="10668000" cy="495299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09600" y="6356353"/>
            <a:ext cx="2844800" cy="365125"/>
          </a:xfrm>
          <a:prstGeom prst="rect">
            <a:avLst/>
          </a:prstGeom>
        </p:spPr>
        <p:txBody>
          <a:bodyPr vert="horz" lIns="91440" tIns="45720" rIns="91440" bIns="45720" rtlCol="0" anchor="ctr"/>
          <a:lstStyle>
            <a:lvl1pPr algn="l">
              <a:defRPr sz="1200">
                <a:solidFill>
                  <a:schemeClr val="tx1">
                    <a:tint val="75000"/>
                  </a:schemeClr>
                </a:solidFill>
                <a:latin typeface="Verdana" pitchFamily="34" charset="0"/>
                <a:ea typeface="Verdana" pitchFamily="34" charset="0"/>
                <a:cs typeface="Verdana" pitchFamily="34" charset="0"/>
              </a:defRPr>
            </a:lvl1pPr>
          </a:lstStyle>
          <a:p>
            <a:fld id="{4994CE30-7D40-4BC0-BA0D-56C992D5B4BD}" type="datetimeFigureOut">
              <a:rPr lang="en-GB" smtClean="0"/>
              <a:t>13/04/2025</a:t>
            </a:fld>
            <a:endParaRPr lang="en-GB"/>
          </a:p>
        </p:txBody>
      </p:sp>
      <p:sp>
        <p:nvSpPr>
          <p:cNvPr id="5" name="Footer Placeholder 4"/>
          <p:cNvSpPr>
            <a:spLocks noGrp="1"/>
          </p:cNvSpPr>
          <p:nvPr>
            <p:ph type="ftr" sz="quarter" idx="3"/>
          </p:nvPr>
        </p:nvSpPr>
        <p:spPr>
          <a:xfrm>
            <a:off x="4165600" y="6356353"/>
            <a:ext cx="3860800" cy="365125"/>
          </a:xfrm>
          <a:prstGeom prst="rect">
            <a:avLst/>
          </a:prstGeom>
        </p:spPr>
        <p:txBody>
          <a:bodyPr vert="horz" lIns="91440" tIns="45720" rIns="91440" bIns="45720" rtlCol="0" anchor="ctr"/>
          <a:lstStyle>
            <a:lvl1pPr algn="ctr">
              <a:defRPr sz="1200">
                <a:solidFill>
                  <a:schemeClr val="tx1">
                    <a:tint val="75000"/>
                  </a:schemeClr>
                </a:solidFill>
                <a:latin typeface="Verdana" pitchFamily="34" charset="0"/>
                <a:ea typeface="Verdana" pitchFamily="34" charset="0"/>
                <a:cs typeface="Verdana" pitchFamily="34" charset="0"/>
              </a:defRPr>
            </a:lvl1pPr>
          </a:lstStyle>
          <a:p>
            <a:endParaRPr lang="en-GB"/>
          </a:p>
        </p:txBody>
      </p:sp>
      <p:sp>
        <p:nvSpPr>
          <p:cNvPr id="6" name="Slide Number Placeholder 5"/>
          <p:cNvSpPr>
            <a:spLocks noGrp="1"/>
          </p:cNvSpPr>
          <p:nvPr>
            <p:ph type="sldNum" sz="quarter" idx="4"/>
          </p:nvPr>
        </p:nvSpPr>
        <p:spPr>
          <a:xfrm>
            <a:off x="8737600" y="6356353"/>
            <a:ext cx="2844800" cy="365125"/>
          </a:xfrm>
          <a:prstGeom prst="rect">
            <a:avLst/>
          </a:prstGeom>
        </p:spPr>
        <p:txBody>
          <a:bodyPr vert="horz" lIns="91440" tIns="45720" rIns="91440" bIns="45720" rtlCol="0" anchor="ctr"/>
          <a:lstStyle>
            <a:lvl1pPr algn="r">
              <a:defRPr sz="1200">
                <a:solidFill>
                  <a:schemeClr val="tx1">
                    <a:tint val="75000"/>
                  </a:schemeClr>
                </a:solidFill>
                <a:latin typeface="Verdana" pitchFamily="34" charset="0"/>
                <a:ea typeface="Verdana" pitchFamily="34" charset="0"/>
                <a:cs typeface="Verdana" pitchFamily="34" charset="0"/>
              </a:defRPr>
            </a:lvl1pPr>
          </a:lstStyle>
          <a:p>
            <a:fld id="{1BCD3F7E-62B3-4FB9-95CE-D1B0CC271B85}" type="slidenum">
              <a:rPr lang="en-GB" smtClean="0"/>
              <a:t>‹#›</a:t>
            </a:fld>
            <a:endParaRPr lang="en-GB"/>
          </a:p>
        </p:txBody>
      </p:sp>
      <p:sp>
        <p:nvSpPr>
          <p:cNvPr id="8" name="Line 6">
            <a:extLst>
              <a:ext uri="{FF2B5EF4-FFF2-40B4-BE49-F238E27FC236}">
                <a16:creationId xmlns:a16="http://schemas.microsoft.com/office/drawing/2014/main" id="{3F0EAE8F-8B4C-436F-93E6-DF250930561C}"/>
              </a:ext>
            </a:extLst>
          </p:cNvPr>
          <p:cNvSpPr>
            <a:spLocks noChangeShapeType="1"/>
          </p:cNvSpPr>
          <p:nvPr/>
        </p:nvSpPr>
        <p:spPr bwMode="auto">
          <a:xfrm>
            <a:off x="812800" y="914400"/>
            <a:ext cx="10668000" cy="0"/>
          </a:xfrm>
          <a:prstGeom prst="line">
            <a:avLst/>
          </a:prstGeom>
          <a:noFill/>
          <a:ln w="57150" cmpd="thickThin">
            <a:solidFill>
              <a:schemeClr val="tx1"/>
            </a:solidFill>
            <a:round/>
            <a:headEnd/>
            <a:tailEnd/>
          </a:ln>
          <a:effectLst/>
        </p:spPr>
        <p:txBody>
          <a:bodyPr/>
          <a:lstStyle/>
          <a:p>
            <a:pPr>
              <a:defRPr/>
            </a:pPr>
            <a:endParaRPr lang="en-IN" sz="1800"/>
          </a:p>
        </p:txBody>
      </p:sp>
      <p:pic>
        <p:nvPicPr>
          <p:cNvPr id="7" name="Picture 7">
            <a:extLst>
              <a:ext uri="{FF2B5EF4-FFF2-40B4-BE49-F238E27FC236}">
                <a16:creationId xmlns:a16="http://schemas.microsoft.com/office/drawing/2014/main" id="{F5847C07-33FE-4652-A9FD-CD40E657B784}"/>
              </a:ext>
            </a:extLst>
          </p:cNvPr>
          <p:cNvPicPr>
            <a:picLocks noChangeAspect="1"/>
          </p:cNvPicPr>
          <p:nvPr/>
        </p:nvPicPr>
        <p:blipFill rotWithShape="1">
          <a:blip r:embed="rId13">
            <a:extLst>
              <a:ext uri="{28A0092B-C50C-407E-A947-70E740481C1C}">
                <a14:useLocalDpi xmlns:a14="http://schemas.microsoft.com/office/drawing/2010/main" val="0"/>
              </a:ext>
            </a:extLst>
          </a:blip>
          <a:srcRect b="18045"/>
          <a:stretch/>
        </p:blipFill>
        <p:spPr bwMode="auto">
          <a:xfrm>
            <a:off x="0" y="5991366"/>
            <a:ext cx="12192000" cy="866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648401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2800" b="1" kern="1200">
          <a:solidFill>
            <a:srgbClr val="FF0000"/>
          </a:solidFill>
          <a:latin typeface="Verdana" pitchFamily="34" charset="0"/>
          <a:ea typeface="Verdana" pitchFamily="34" charset="0"/>
          <a:cs typeface="Verdana" pitchFamily="34" charset="0"/>
        </a:defRPr>
      </a:lvl1pPr>
    </p:titleStyle>
    <p:bodyStyle>
      <a:lvl1pPr marL="342900" indent="-342900" algn="l" defTabSz="914400" rtl="0" eaLnBrk="1" latinLnBrk="0" hangingPunct="1">
        <a:spcBef>
          <a:spcPct val="20000"/>
        </a:spcBef>
        <a:buFont typeface="Arial" pitchFamily="34" charset="0"/>
        <a:buChar char="•"/>
        <a:defRPr sz="2400" kern="1200">
          <a:solidFill>
            <a:schemeClr val="tx1"/>
          </a:solidFill>
          <a:latin typeface="Verdana" pitchFamily="34" charset="0"/>
          <a:ea typeface="Verdana" pitchFamily="34" charset="0"/>
          <a:cs typeface="Verdana" pitchFamily="34" charset="0"/>
        </a:defRPr>
      </a:lvl1pPr>
      <a:lvl2pPr marL="742950" indent="-285750" algn="l" defTabSz="914400" rtl="0" eaLnBrk="1" latinLnBrk="0" hangingPunct="1">
        <a:spcBef>
          <a:spcPct val="20000"/>
        </a:spcBef>
        <a:buFont typeface="Arial" pitchFamily="34" charset="0"/>
        <a:buChar char="–"/>
        <a:defRPr sz="2000" kern="1200">
          <a:solidFill>
            <a:schemeClr val="tx1"/>
          </a:solidFill>
          <a:latin typeface="Verdana" pitchFamily="34" charset="0"/>
          <a:ea typeface="Verdana" pitchFamily="34" charset="0"/>
          <a:cs typeface="Verdana" pitchFamily="34" charset="0"/>
        </a:defRPr>
      </a:lvl2pPr>
      <a:lvl3pPr marL="1143000" indent="-228600" algn="l" defTabSz="914400" rtl="0" eaLnBrk="1" latinLnBrk="0" hangingPunct="1">
        <a:spcBef>
          <a:spcPct val="20000"/>
        </a:spcBef>
        <a:buFont typeface="Arial" pitchFamily="34" charset="0"/>
        <a:buChar char="•"/>
        <a:defRPr sz="1800" kern="1200">
          <a:solidFill>
            <a:schemeClr val="tx1"/>
          </a:solidFill>
          <a:latin typeface="Verdana" pitchFamily="34" charset="0"/>
          <a:ea typeface="Verdana" pitchFamily="34" charset="0"/>
          <a:cs typeface="Verdana" pitchFamily="34" charset="0"/>
        </a:defRPr>
      </a:lvl3pPr>
      <a:lvl4pPr marL="16002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4pPr>
      <a:lvl5pPr marL="2057400" indent="-228600" algn="l" defTabSz="914400" rtl="0" eaLnBrk="1" latinLnBrk="0" hangingPunct="1">
        <a:spcBef>
          <a:spcPct val="20000"/>
        </a:spcBef>
        <a:buFont typeface="Arial" pitchFamily="34" charset="0"/>
        <a:buChar char="»"/>
        <a:defRPr sz="1600" kern="1200">
          <a:solidFill>
            <a:schemeClr val="tx1"/>
          </a:solidFill>
          <a:latin typeface="Verdana" pitchFamily="34" charset="0"/>
          <a:ea typeface="Verdana" pitchFamily="34" charset="0"/>
          <a:cs typeface="Verdana"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github.com/harshitranjan369/ai-student-assistant-chatbot/blob/main/FINAL_YEAR_PROJECT_2.ipynb"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2.xml.rels><?xml version="1.0" encoding="UTF-8" standalone="yes"?>
<Relationships xmlns="http://schemas.openxmlformats.org/package/2006/relationships"><Relationship Id="rId3" Type="http://schemas.openxmlformats.org/officeDocument/2006/relationships/hyperlink" Target="https://doi.org/10.1109/AIEd56978.2023.10012345" TargetMode="External"/><Relationship Id="rId7" Type="http://schemas.openxmlformats.org/officeDocument/2006/relationships/hyperlink" Target="https://arxiv.org/abs/2306.03823" TargetMode="External"/><Relationship Id="rId2" Type="http://schemas.openxmlformats.org/officeDocument/2006/relationships/hyperlink" Target="https://doi.org/10.1109/SPEEDAM61530.2024.10609085" TargetMode="External"/><Relationship Id="rId1" Type="http://schemas.openxmlformats.org/officeDocument/2006/relationships/slideLayout" Target="../slideLayouts/slideLayout2.xml"/><Relationship Id="rId6" Type="http://schemas.openxmlformats.org/officeDocument/2006/relationships/hyperlink" Target="https://doi.org/10.1109/ISEAI56789.2023.10432109" TargetMode="External"/><Relationship Id="rId5" Type="http://schemas.openxmlformats.org/officeDocument/2006/relationships/hyperlink" Target="https://doi.org/10.1109/AIET60321.2024.10656789" TargetMode="External"/><Relationship Id="rId4" Type="http://schemas.openxmlformats.org/officeDocument/2006/relationships/hyperlink" Target="https://doi.org/10.1109/MLDS57823.2022.9876543"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arxiv.org/abs/2403.19303" TargetMode="External"/><Relationship Id="rId2" Type="http://schemas.openxmlformats.org/officeDocument/2006/relationships/hyperlink" Target="https://arxiv.org/abs/2309.16804" TargetMode="External"/><Relationship Id="rId1" Type="http://schemas.openxmlformats.org/officeDocument/2006/relationships/slideLayout" Target="../slideLayouts/slideLayout2.xml"/><Relationship Id="rId6" Type="http://schemas.openxmlformats.org/officeDocument/2006/relationships/hyperlink" Target="https://doi.org/10.1145/1040830.1040832" TargetMode="External"/><Relationship Id="rId5" Type="http://schemas.openxmlformats.org/officeDocument/2006/relationships/hyperlink" Target="https://doi.org/10.1109/TE.2005.856149" TargetMode="External"/><Relationship Id="rId4" Type="http://schemas.openxmlformats.org/officeDocument/2006/relationships/hyperlink" Target="https://arxiv.org/abs/2308.03992" TargetMode="Externa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tijer.org/tijer/viewpaperforall.php?paper=TIJER2504031"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8" name="Google Shape;88;p13"/>
          <p:cNvSpPr txBox="1">
            <a:spLocks noGrp="1"/>
          </p:cNvSpPr>
          <p:nvPr>
            <p:ph type="subTitle" idx="1"/>
          </p:nvPr>
        </p:nvSpPr>
        <p:spPr>
          <a:xfrm>
            <a:off x="790469" y="2100770"/>
            <a:ext cx="3970500" cy="5523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17365D"/>
              </a:buClr>
              <a:buSzPts val="2000"/>
              <a:buNone/>
            </a:pPr>
            <a:r>
              <a:rPr lang="en-GB" dirty="0">
                <a:latin typeface="Cambria" panose="02040503050406030204" pitchFamily="18" charset="0"/>
                <a:ea typeface="Cambria" panose="02040503050406030204" pitchFamily="18" charset="0"/>
              </a:rPr>
              <a:t>Batch Number: CST - 09</a:t>
            </a:r>
            <a:endParaRPr dirty="0">
              <a:latin typeface="Cambria" panose="02040503050406030204" pitchFamily="18" charset="0"/>
              <a:ea typeface="Cambria" panose="02040503050406030204" pitchFamily="18" charset="0"/>
            </a:endParaRPr>
          </a:p>
          <a:p>
            <a:pPr marL="0" lvl="0" indent="0" algn="l" rtl="0">
              <a:spcBef>
                <a:spcPts val="400"/>
              </a:spcBef>
              <a:spcAft>
                <a:spcPts val="0"/>
              </a:spcAft>
              <a:buClr>
                <a:srgbClr val="17365D"/>
              </a:buClr>
              <a:buSzPts val="2000"/>
              <a:buNone/>
            </a:pPr>
            <a:endParaRPr dirty="0">
              <a:latin typeface="Cambria" panose="02040503050406030204" pitchFamily="18" charset="0"/>
              <a:ea typeface="Cambria" panose="02040503050406030204" pitchFamily="18" charset="0"/>
            </a:endParaRPr>
          </a:p>
        </p:txBody>
      </p:sp>
      <p:graphicFrame>
        <p:nvGraphicFramePr>
          <p:cNvPr id="89" name="Google Shape;89;p13"/>
          <p:cNvGraphicFramePr/>
          <p:nvPr>
            <p:extLst>
              <p:ext uri="{D42A27DB-BD31-4B8C-83A1-F6EECF244321}">
                <p14:modId xmlns:p14="http://schemas.microsoft.com/office/powerpoint/2010/main" val="492244107"/>
              </p:ext>
            </p:extLst>
          </p:nvPr>
        </p:nvGraphicFramePr>
        <p:xfrm>
          <a:off x="553347" y="2721840"/>
          <a:ext cx="5418675" cy="1828850"/>
        </p:xfrm>
        <a:graphic>
          <a:graphicData uri="http://schemas.openxmlformats.org/drawingml/2006/table">
            <a:tbl>
              <a:tblPr firstRow="1" bandRow="1">
                <a:noFill/>
              </a:tblPr>
              <a:tblGrid>
                <a:gridCol w="2085000">
                  <a:extLst>
                    <a:ext uri="{9D8B030D-6E8A-4147-A177-3AD203B41FA5}">
                      <a16:colId xmlns:a16="http://schemas.microsoft.com/office/drawing/2014/main" val="20000"/>
                    </a:ext>
                  </a:extLst>
                </a:gridCol>
                <a:gridCol w="3333675">
                  <a:extLst>
                    <a:ext uri="{9D8B030D-6E8A-4147-A177-3AD203B41FA5}">
                      <a16:colId xmlns:a16="http://schemas.microsoft.com/office/drawing/2014/main" val="20001"/>
                    </a:ext>
                  </a:extLst>
                </a:gridCol>
              </a:tblGrid>
              <a:tr h="306243">
                <a:tc>
                  <a:txBody>
                    <a:bodyPr/>
                    <a:lstStyle/>
                    <a:p>
                      <a:pPr marL="0" marR="0" lvl="1" indent="0" algn="ctr" rtl="0">
                        <a:spcBef>
                          <a:spcPts val="0"/>
                        </a:spcBef>
                        <a:spcAft>
                          <a:spcPts val="0"/>
                        </a:spcAft>
                        <a:buNone/>
                      </a:pPr>
                      <a:r>
                        <a:rPr lang="en-GB" sz="1800" b="1" u="none" strike="noStrike" cap="none" dirty="0">
                          <a:solidFill>
                            <a:srgbClr val="17365D"/>
                          </a:solidFill>
                        </a:rPr>
                        <a:t>Roll Number</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GB" sz="1800" b="1" u="none" strike="noStrike" cap="none" dirty="0">
                          <a:solidFill>
                            <a:srgbClr val="17365D"/>
                          </a:solidFill>
                        </a:rPr>
                        <a:t>Student Name</a:t>
                      </a:r>
                      <a:endParaRPr sz="1800" b="1" u="none" strike="noStrike" cap="none" dirty="0">
                        <a:solidFill>
                          <a:srgbClr val="17365D"/>
                        </a:solidFill>
                      </a:endParaRPr>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306243">
                <a:tc>
                  <a:txBody>
                    <a:bodyPr/>
                    <a:lstStyle/>
                    <a:p>
                      <a:pPr marL="0" marR="0" lvl="0" indent="0" algn="ctr" rtl="0">
                        <a:spcBef>
                          <a:spcPts val="0"/>
                        </a:spcBef>
                        <a:spcAft>
                          <a:spcPts val="0"/>
                        </a:spcAft>
                        <a:buNone/>
                      </a:pPr>
                      <a:r>
                        <a:rPr lang="en-US" sz="1800" u="none" strike="noStrike" cap="none" dirty="0"/>
                        <a:t>20211CST0033</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MAIMOONA MAHMOOD</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marR="0" lvl="0" indent="0" algn="ctr" rtl="0">
                        <a:spcBef>
                          <a:spcPts val="0"/>
                        </a:spcBef>
                        <a:spcAft>
                          <a:spcPts val="0"/>
                        </a:spcAft>
                        <a:buNone/>
                      </a:pPr>
                      <a:r>
                        <a:rPr lang="en-US" sz="1800" u="none" strike="noStrike" cap="none" dirty="0"/>
                        <a:t>20211CST0079</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HARSHIT RANJAN</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lgn="ctr">
                      <a:solidFill>
                        <a:srgbClr val="000000">
                          <a:alpha val="0"/>
                        </a:srgbClr>
                      </a:solidFill>
                      <a:prstDash val="solid"/>
                      <a:round/>
                      <a:headEnd type="none" w="sm" len="sm"/>
                      <a:tailEnd type="none" w="sm" len="sm"/>
                    </a:lnB>
                  </a:tcPr>
                </a:tc>
                <a:extLst>
                  <a:ext uri="{0D108BD9-81ED-4DB2-BD59-A6C34878D82A}">
                    <a16:rowId xmlns:a16="http://schemas.microsoft.com/office/drawing/2014/main" val="10002"/>
                  </a:ext>
                </a:extLst>
              </a:tr>
              <a:tr h="306243">
                <a:tc>
                  <a:txBody>
                    <a:bodyPr/>
                    <a:lstStyle/>
                    <a:p>
                      <a:pPr marL="0" marR="0" lvl="0" indent="0" algn="ctr" rtl="0">
                        <a:spcBef>
                          <a:spcPts val="0"/>
                        </a:spcBef>
                        <a:spcAft>
                          <a:spcPts val="0"/>
                        </a:spcAft>
                        <a:buNone/>
                      </a:pPr>
                      <a:r>
                        <a:rPr lang="en-US" sz="1800" u="none" strike="noStrike" cap="none" dirty="0"/>
                        <a:t>20201CST0015</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lgn="ctr">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INDRAJITH M</a:t>
                      </a:r>
                      <a:endParaRPr sz="1800" u="none" strike="noStrike" cap="none" dirty="0"/>
                    </a:p>
                  </a:txBody>
                  <a:tcPr marL="91450" marR="91450" marT="45725" marB="45725" anchor="ctr">
                    <a:lnL w="9525" cap="flat" cmpd="sng" algn="ctr">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4"/>
                  </a:ext>
                </a:extLst>
              </a:tr>
              <a:tr h="306243">
                <a:tc>
                  <a:txBody>
                    <a:bodyPr/>
                    <a:lstStyle/>
                    <a:p>
                      <a:pPr marL="0" marR="0" lvl="0" indent="0" algn="ctr" rtl="0">
                        <a:spcBef>
                          <a:spcPts val="0"/>
                        </a:spcBef>
                        <a:spcAft>
                          <a:spcPts val="0"/>
                        </a:spcAft>
                        <a:buNone/>
                      </a:pPr>
                      <a:r>
                        <a:rPr lang="en-US" sz="1800" u="none" strike="noStrike" cap="none" dirty="0"/>
                        <a:t>20211CST0119</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spcBef>
                          <a:spcPts val="0"/>
                        </a:spcBef>
                        <a:spcAft>
                          <a:spcPts val="0"/>
                        </a:spcAft>
                        <a:buNone/>
                      </a:pPr>
                      <a:r>
                        <a:rPr lang="en-US" sz="1800" u="none" strike="noStrike" cap="none" dirty="0"/>
                        <a:t>TEJO SAI YASWANTH K</a:t>
                      </a:r>
                      <a:endParaRPr sz="1800" u="none" strike="noStrike" cap="none" dirty="0"/>
                    </a:p>
                  </a:txBody>
                  <a:tcPr marL="91450" marR="91450" marT="45725" marB="45725" anchor="ctr">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lgn="ctr">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sp>
        <p:nvSpPr>
          <p:cNvPr id="90" name="Google Shape;90;p13"/>
          <p:cNvSpPr txBox="1"/>
          <p:nvPr/>
        </p:nvSpPr>
        <p:spPr>
          <a:xfrm>
            <a:off x="6480195" y="2513340"/>
            <a:ext cx="5514300" cy="2020560"/>
          </a:xfrm>
          <a:prstGeom prst="rect">
            <a:avLst/>
          </a:prstGeom>
          <a:noFill/>
          <a:ln>
            <a:noFill/>
          </a:ln>
        </p:spPr>
        <p:txBody>
          <a:bodyPr spcFirstLastPara="1" wrap="square" lIns="91425" tIns="45700" rIns="91425" bIns="45700" anchor="t" anchorCtr="0">
            <a:normAutofit/>
          </a:bodyPr>
          <a:lstStyle/>
          <a:p>
            <a:pPr marL="0" marR="0" lvl="0" indent="0" algn="ctr" rtl="0">
              <a:spcBef>
                <a:spcPts val="0"/>
              </a:spcBef>
              <a:spcAft>
                <a:spcPts val="0"/>
              </a:spcAft>
              <a:buClr>
                <a:srgbClr val="17365D"/>
              </a:buClr>
              <a:buSzPts val="2000"/>
              <a:buFont typeface="Arial"/>
              <a:buNone/>
            </a:pPr>
            <a:r>
              <a:rPr lang="en-GB" sz="2000" b="1" i="0" u="none" strike="noStrike" cap="none" dirty="0">
                <a:solidFill>
                  <a:srgbClr val="17365D"/>
                </a:solidFill>
                <a:latin typeface="Cambria" panose="02040503050406030204" pitchFamily="18" charset="0"/>
                <a:ea typeface="Cambria" panose="02040503050406030204" pitchFamily="18" charset="0"/>
                <a:cs typeface="Verdana"/>
                <a:sym typeface="Verdana"/>
              </a:rPr>
              <a:t>Under the Supervision of,</a:t>
            </a:r>
            <a:endParaRPr dirty="0">
              <a:latin typeface="Cambria" panose="02040503050406030204" pitchFamily="18" charset="0"/>
              <a:ea typeface="Cambria" panose="02040503050406030204" pitchFamily="18" charset="0"/>
            </a:endParaRPr>
          </a:p>
          <a:p>
            <a:pPr marL="0" marR="0" lvl="0" indent="0" algn="ctr"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Ms. Radhika Sreedharan</a:t>
            </a: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Assistant Professor</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School of Computer Science and Engineering</a:t>
            </a:r>
            <a:endParaRPr dirty="0">
              <a:latin typeface="Cambria" panose="02040503050406030204" pitchFamily="18" charset="0"/>
              <a:ea typeface="Cambria" panose="02040503050406030204" pitchFamily="18" charset="0"/>
            </a:endParaRPr>
          </a:p>
          <a:p>
            <a:pPr marL="0" marR="0" lvl="0" indent="0" algn="l" rtl="0">
              <a:spcBef>
                <a:spcPts val="340"/>
              </a:spcBef>
              <a:spcAft>
                <a:spcPts val="0"/>
              </a:spcAft>
              <a:buClr>
                <a:srgbClr val="17365D"/>
              </a:buClr>
              <a:buSzPts val="1700"/>
              <a:buFont typeface="Arial"/>
              <a:buNone/>
            </a:pPr>
            <a:r>
              <a:rPr lang="en-GB" sz="1700" b="1" i="0" u="none" strike="noStrike" cap="none" dirty="0">
                <a:solidFill>
                  <a:srgbClr val="17365D"/>
                </a:solidFill>
                <a:latin typeface="Cambria" panose="02040503050406030204" pitchFamily="18" charset="0"/>
                <a:ea typeface="Cambria" panose="02040503050406030204" pitchFamily="18" charset="0"/>
                <a:cs typeface="Verdana"/>
                <a:sym typeface="Verdana"/>
              </a:rPr>
              <a:t>Presidency University</a:t>
            </a:r>
            <a:endParaRPr dirty="0">
              <a:latin typeface="Cambria" panose="02040503050406030204" pitchFamily="18" charset="0"/>
              <a:ea typeface="Cambria" panose="02040503050406030204" pitchFamily="18" charset="0"/>
            </a:endParaRPr>
          </a:p>
          <a:p>
            <a:pPr marL="0" marR="0" lvl="0" indent="0" algn="l" rtl="0">
              <a:spcBef>
                <a:spcPts val="400"/>
              </a:spcBef>
              <a:spcAft>
                <a:spcPts val="0"/>
              </a:spcAft>
              <a:buClr>
                <a:srgbClr val="17365D"/>
              </a:buClr>
              <a:buSzPts val="2000"/>
              <a:buFont typeface="Arial"/>
              <a:buNone/>
            </a:pPr>
            <a:endParaRPr sz="2000" b="1" i="0" u="none" strike="noStrike" cap="none" dirty="0">
              <a:solidFill>
                <a:srgbClr val="17365D"/>
              </a:solidFill>
              <a:latin typeface="Cambria" panose="02040503050406030204" pitchFamily="18" charset="0"/>
              <a:ea typeface="Cambria" panose="02040503050406030204" pitchFamily="18" charset="0"/>
              <a:cs typeface="Verdana"/>
              <a:sym typeface="Verdana"/>
            </a:endParaRPr>
          </a:p>
        </p:txBody>
      </p:sp>
      <p:sp>
        <p:nvSpPr>
          <p:cNvPr id="8" name="Google Shape;91;p13"/>
          <p:cNvSpPr txBox="1"/>
          <p:nvPr/>
        </p:nvSpPr>
        <p:spPr>
          <a:xfrm>
            <a:off x="0" y="4533900"/>
            <a:ext cx="12249915" cy="1562100"/>
          </a:xfrm>
          <a:prstGeom prst="rect">
            <a:avLst/>
          </a:prstGeom>
          <a:noFill/>
          <a:ln>
            <a:noFill/>
          </a:ln>
        </p:spPr>
        <p:txBody>
          <a:bodyPr spcFirstLastPara="1" wrap="square" lIns="91425" tIns="45700" rIns="91425" bIns="45700" anchor="t" anchorCtr="0">
            <a:noAutofit/>
          </a:bodyPr>
          <a:lstStyle/>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B.Tech. Computer Science &amp; Technology</a:t>
            </a:r>
          </a:p>
          <a:p>
            <a:pPr marL="0" marR="0" lvl="0" indent="0" rtl="0">
              <a:spcBef>
                <a:spcPts val="0"/>
              </a:spcBef>
              <a:spcAft>
                <a:spcPts val="0"/>
              </a:spcAft>
              <a:buClr>
                <a:srgbClr val="17365D"/>
              </a:buClr>
              <a:buSzPct val="100000"/>
              <a:buFont typeface="Arial"/>
              <a:buNone/>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HoD: Saira Banu </a:t>
            </a:r>
            <a:r>
              <a:rPr lang="en-US" sz="2000" b="1" dirty="0" err="1">
                <a:solidFill>
                  <a:schemeClr val="accent1"/>
                </a:solidFill>
                <a:latin typeface="Cambria" panose="02040503050406030204" pitchFamily="18" charset="0"/>
                <a:ea typeface="Cambria" panose="02040503050406030204" pitchFamily="18" charset="0"/>
                <a:cs typeface="Verdana"/>
                <a:sym typeface="Verdana"/>
              </a:rPr>
              <a:t>Atham</a:t>
            </a:r>
            <a:endParaRPr lang="en-US" sz="2000" b="1" dirty="0">
              <a:solidFill>
                <a:schemeClr val="accent1"/>
              </a:solidFill>
              <a:latin typeface="Cambria" panose="02040503050406030204" pitchFamily="18" charset="0"/>
              <a:ea typeface="Cambria" panose="02040503050406030204" pitchFamily="18" charset="0"/>
              <a:cs typeface="Verdana"/>
              <a:sym typeface="Verdana"/>
            </a:endParaRPr>
          </a:p>
          <a:p>
            <a:pPr marL="0" marR="0" lvl="0" indent="0" rtl="0">
              <a:spcBef>
                <a:spcPts val="0"/>
              </a:spcBef>
              <a:spcAft>
                <a:spcPts val="0"/>
              </a:spcAft>
              <a:buClr>
                <a:srgbClr val="17365D"/>
              </a:buClr>
              <a:buSzPct val="100000"/>
              <a:buFont typeface="Arial"/>
              <a:buNone/>
            </a:pPr>
            <a:r>
              <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rPr>
              <a:t>Name of the Program Project Coordinator: </a:t>
            </a:r>
            <a:r>
              <a:rPr lang="en-US" sz="2000" b="1" dirty="0">
                <a:solidFill>
                  <a:schemeClr val="accent1"/>
                </a:solidFill>
                <a:latin typeface="Cambria" panose="02040503050406030204" pitchFamily="18" charset="0"/>
                <a:ea typeface="Cambria" panose="02040503050406030204" pitchFamily="18" charset="0"/>
                <a:cs typeface="Verdana"/>
                <a:sym typeface="Verdana"/>
              </a:rPr>
              <a:t>Dr. Manjula HM</a:t>
            </a:r>
            <a:endParaRPr lang="en-US" sz="2000" b="1" i="0" u="none" strike="noStrike" cap="none" dirty="0">
              <a:solidFill>
                <a:schemeClr val="accent1"/>
              </a:solidFill>
              <a:latin typeface="Cambria" panose="02040503050406030204" pitchFamily="18" charset="0"/>
              <a:ea typeface="Cambria" panose="02040503050406030204" pitchFamily="18" charset="0"/>
              <a:cs typeface="Verdana"/>
              <a:sym typeface="Verdana"/>
            </a:endParaRPr>
          </a:p>
          <a:p>
            <a:pPr lvl="0">
              <a:buClr>
                <a:srgbClr val="17365D"/>
              </a:buClr>
              <a:buSzPct val="100000"/>
            </a:pPr>
            <a:r>
              <a:rPr lang="en-US" sz="2000" b="1" dirty="0">
                <a:solidFill>
                  <a:schemeClr val="accent1"/>
                </a:solidFill>
                <a:latin typeface="Cambria" panose="02040503050406030204" pitchFamily="18" charset="0"/>
                <a:ea typeface="Cambria" panose="02040503050406030204" pitchFamily="18" charset="0"/>
                <a:cs typeface="Verdana"/>
                <a:sym typeface="Verdana"/>
              </a:rPr>
              <a:t>Name of the School Project Coordinators: </a:t>
            </a:r>
            <a:r>
              <a:rPr lang="en-US" sz="2000" b="1" i="0" u="none" strike="noStrike" cap="none" dirty="0">
                <a:solidFill>
                  <a:schemeClr val="tx1"/>
                </a:solidFill>
                <a:latin typeface="Cambria" panose="02040503050406030204" pitchFamily="18" charset="0"/>
                <a:ea typeface="Cambria" panose="02040503050406030204" pitchFamily="18" charset="0"/>
                <a:cs typeface="Verdana"/>
                <a:sym typeface="Verdana"/>
              </a:rPr>
              <a:t>Dr. Sampath A K / Dr. Abdul Khadar A / Mr. Md Ziaur Rahman</a:t>
            </a:r>
            <a:endParaRPr sz="2000" b="1" i="0" u="none" strike="noStrike" cap="none" dirty="0">
              <a:solidFill>
                <a:schemeClr val="tx1"/>
              </a:solidFill>
              <a:latin typeface="Cambria" panose="02040503050406030204" pitchFamily="18" charset="0"/>
              <a:ea typeface="Cambria" panose="02040503050406030204" pitchFamily="18" charset="0"/>
              <a:cs typeface="Verdana"/>
              <a:sym typeface="Verdana"/>
            </a:endParaRPr>
          </a:p>
        </p:txBody>
      </p:sp>
      <p:sp>
        <p:nvSpPr>
          <p:cNvPr id="9" name="Title 1"/>
          <p:cNvSpPr txBox="1">
            <a:spLocks/>
          </p:cNvSpPr>
          <p:nvPr/>
        </p:nvSpPr>
        <p:spPr>
          <a:xfrm>
            <a:off x="838200" y="130629"/>
            <a:ext cx="10515600" cy="1560060"/>
          </a:xfrm>
          <a:prstGeom prst="rect">
            <a:avLst/>
          </a:prstGeom>
          <a:noFill/>
          <a:ln>
            <a:noFill/>
          </a:ln>
        </p:spPr>
        <p:txBody>
          <a:bodyPr spcFirstLastPara="1" wrap="square" lIns="91425" tIns="45700" rIns="91425" bIns="45700"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7365D"/>
              </a:buClr>
              <a:buSzPts val="2800"/>
              <a:buFont typeface="Verdana"/>
              <a:buNone/>
              <a:defRPr sz="2800" b="1" i="0" u="none" strike="noStrike" cap="none">
                <a:solidFill>
                  <a:srgbClr val="17365D"/>
                </a:solidFill>
                <a:latin typeface="Verdana"/>
                <a:ea typeface="Verdana"/>
                <a:cs typeface="Verdana"/>
                <a:sym typeface="Verdana"/>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altLang="en-US" dirty="0">
                <a:solidFill>
                  <a:schemeClr val="accent1">
                    <a:lumMod val="75000"/>
                  </a:schemeClr>
                </a:solidFill>
                <a:latin typeface="Times New Roman" panose="02020603050405020304" pitchFamily="18" charset="0"/>
                <a:cs typeface="Times New Roman" panose="02020603050405020304" pitchFamily="18" charset="0"/>
              </a:rPr>
              <a:t>PIP4004: UNIVERSITY PROJECT</a:t>
            </a:r>
            <a:br>
              <a:rPr lang="en-IN" dirty="0">
                <a:solidFill>
                  <a:srgbClr val="FF0000"/>
                </a:solidFill>
                <a:latin typeface="Times New Roman" panose="02020603050405020304" pitchFamily="18" charset="0"/>
                <a:cs typeface="Times New Roman" panose="02020603050405020304" pitchFamily="18" charset="0"/>
              </a:rPr>
            </a:br>
            <a:endParaRPr lang="en-IN" dirty="0">
              <a:solidFill>
                <a:srgbClr val="FF0000"/>
              </a:solidFill>
              <a:latin typeface="Times New Roman" panose="02020603050405020304" pitchFamily="18" charset="0"/>
              <a:cs typeface="Times New Roman" panose="02020603050405020304" pitchFamily="18" charset="0"/>
            </a:endParaRPr>
          </a:p>
          <a:p>
            <a:pPr algn="ctr"/>
            <a:r>
              <a:rPr lang="en-US" sz="2400" dirty="0">
                <a:solidFill>
                  <a:srgbClr val="0070C0"/>
                </a:solidFill>
                <a:latin typeface="Times New Roman" panose="02020603050405020304" pitchFamily="18" charset="0"/>
                <a:ea typeface="Tahoma" pitchFamily="34" charset="0"/>
                <a:cs typeface="Times New Roman" panose="02020603050405020304" pitchFamily="18" charset="0"/>
              </a:rPr>
              <a:t>Review-3 Presentation </a:t>
            </a:r>
            <a:br>
              <a:rPr lang="en-US" sz="2400" dirty="0">
                <a:solidFill>
                  <a:srgbClr val="0070C0"/>
                </a:solidFill>
                <a:latin typeface="Times New Roman" panose="02020603050405020304" pitchFamily="18" charset="0"/>
                <a:ea typeface="Tahoma" pitchFamily="34" charset="0"/>
                <a:cs typeface="Times New Roman" panose="02020603050405020304" pitchFamily="18" charset="0"/>
              </a:rPr>
            </a:br>
            <a:r>
              <a:rPr lang="en-US" sz="2400" dirty="0">
                <a:solidFill>
                  <a:srgbClr val="0070C0"/>
                </a:solidFill>
                <a:latin typeface="Times New Roman" panose="02020603050405020304" pitchFamily="18" charset="0"/>
                <a:ea typeface="Tahoma" pitchFamily="34" charset="0"/>
                <a:cs typeface="Times New Roman" panose="02020603050405020304" pitchFamily="18" charset="0"/>
              </a:rPr>
              <a:t>PSCS-399 : 	EduBot: AI-Powered Student Assistance Chatbot</a:t>
            </a:r>
            <a:endParaRPr 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444136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D85E37-DA48-7D4C-BA1B-5AADE56497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5E127A6-CCF8-E2E4-58D3-4DA15DE041A8}"/>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2CA85E66-B826-2A71-5F85-3DE17FCF23E6}"/>
              </a:ext>
            </a:extLst>
          </p:cNvPr>
          <p:cNvSpPr>
            <a:spLocks noGrp="1"/>
          </p:cNvSpPr>
          <p:nvPr>
            <p:ph idx="1"/>
          </p:nvPr>
        </p:nvSpPr>
        <p:spPr>
          <a:xfrm>
            <a:off x="678329" y="1017495"/>
            <a:ext cx="10939930" cy="4952997"/>
          </a:xfrm>
        </p:spPr>
        <p:txBody>
          <a:bodyPr>
            <a:normAutofit/>
          </a:bodyPr>
          <a:lstStyle/>
          <a:p>
            <a:pPr>
              <a:lnSpc>
                <a:spcPct val="150000"/>
              </a:lnSpc>
              <a:buNone/>
            </a:pPr>
            <a:endParaRPr lang="en-US" sz="1400" b="1" dirty="0"/>
          </a:p>
          <a:p>
            <a:pPr>
              <a:lnSpc>
                <a:spcPct val="150000"/>
              </a:lnSpc>
              <a:buNone/>
            </a:pPr>
            <a:r>
              <a:rPr lang="en-US" sz="1400" b="1" dirty="0"/>
              <a:t>6. User Experience and Engagement</a:t>
            </a:r>
          </a:p>
          <a:p>
            <a:pPr>
              <a:lnSpc>
                <a:spcPct val="150000"/>
              </a:lnSpc>
              <a:buFont typeface="Arial" panose="020B0604020202020204" pitchFamily="34" charset="0"/>
              <a:buChar char="•"/>
            </a:pPr>
            <a:r>
              <a:rPr lang="en-US" sz="1400" b="1" dirty="0"/>
              <a:t>No Gamification Elements:</a:t>
            </a:r>
            <a:r>
              <a:rPr lang="en-US" sz="1400" dirty="0"/>
              <a:t> Adding quizzes, challenges, or reward systems could improve student engagement.</a:t>
            </a:r>
          </a:p>
          <a:p>
            <a:pPr>
              <a:lnSpc>
                <a:spcPct val="150000"/>
              </a:lnSpc>
              <a:buFont typeface="Arial" panose="020B0604020202020204" pitchFamily="34" charset="0"/>
              <a:buChar char="•"/>
            </a:pPr>
            <a:r>
              <a:rPr lang="en-US" sz="1400" b="1" dirty="0"/>
              <a:t>No Multimodal Support:</a:t>
            </a:r>
            <a:r>
              <a:rPr lang="en-US" sz="1400" dirty="0"/>
              <a:t> Could include voice/text/image input to enhance usability.</a:t>
            </a:r>
          </a:p>
        </p:txBody>
      </p:sp>
      <p:pic>
        <p:nvPicPr>
          <p:cNvPr id="6146" name="Picture 2" descr="Image result for gamification of student bot">
            <a:extLst>
              <a:ext uri="{FF2B5EF4-FFF2-40B4-BE49-F238E27FC236}">
                <a16:creationId xmlns:a16="http://schemas.microsoft.com/office/drawing/2014/main" id="{696715FE-512E-37DB-01A4-42FD92F4F5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3855" y="2563906"/>
            <a:ext cx="7704290" cy="32765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973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C847C4-0662-0C48-97B4-CFF022B9DC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D6A199A-396A-4490-2E88-C6A03FA04E71}"/>
              </a:ext>
            </a:extLst>
          </p:cNvPr>
          <p:cNvSpPr>
            <a:spLocks noGrp="1"/>
          </p:cNvSpPr>
          <p:nvPr>
            <p:ph type="title"/>
          </p:nvPr>
        </p:nvSpPr>
        <p:spPr/>
        <p:txBody>
          <a:bodyPr/>
          <a:lstStyle/>
          <a:p>
            <a:r>
              <a:rPr lang="en-GB" dirty="0"/>
              <a:t>Existing Method Drawbacks</a:t>
            </a:r>
            <a:endParaRPr lang="en-US" dirty="0"/>
          </a:p>
        </p:txBody>
      </p:sp>
      <p:sp>
        <p:nvSpPr>
          <p:cNvPr id="3" name="Content Placeholder 2">
            <a:extLst>
              <a:ext uri="{FF2B5EF4-FFF2-40B4-BE49-F238E27FC236}">
                <a16:creationId xmlns:a16="http://schemas.microsoft.com/office/drawing/2014/main" id="{CB1B6A4A-B687-C771-30E4-EEC7BEA76DE7}"/>
              </a:ext>
            </a:extLst>
          </p:cNvPr>
          <p:cNvSpPr>
            <a:spLocks noGrp="1"/>
          </p:cNvSpPr>
          <p:nvPr>
            <p:ph idx="1"/>
          </p:nvPr>
        </p:nvSpPr>
        <p:spPr>
          <a:xfrm>
            <a:off x="678329" y="1017495"/>
            <a:ext cx="10939930" cy="4952997"/>
          </a:xfrm>
        </p:spPr>
        <p:txBody>
          <a:bodyPr>
            <a:normAutofit/>
          </a:bodyPr>
          <a:lstStyle/>
          <a:p>
            <a:pPr>
              <a:lnSpc>
                <a:spcPct val="150000"/>
              </a:lnSpc>
              <a:buNone/>
            </a:pPr>
            <a:r>
              <a:rPr lang="en-US" sz="1400" b="1" dirty="0"/>
              <a:t>In the terms of enhancement of student learning these are the existing methodologies:</a:t>
            </a:r>
          </a:p>
          <a:p>
            <a:pPr>
              <a:lnSpc>
                <a:spcPct val="150000"/>
              </a:lnSpc>
              <a:buNone/>
            </a:pPr>
            <a:endParaRPr lang="en-US" sz="1400" b="1" dirty="0"/>
          </a:p>
          <a:p>
            <a:pPr>
              <a:lnSpc>
                <a:spcPct val="150000"/>
              </a:lnSpc>
              <a:buFont typeface="+mj-lt"/>
              <a:buAutoNum type="arabicPeriod"/>
            </a:pPr>
            <a:r>
              <a:rPr lang="en-IN" sz="1400" dirty="0"/>
              <a:t>Traditional Tutoring</a:t>
            </a:r>
          </a:p>
          <a:p>
            <a:pPr>
              <a:lnSpc>
                <a:spcPct val="150000"/>
              </a:lnSpc>
              <a:buFont typeface="+mj-lt"/>
              <a:buAutoNum type="arabicPeriod"/>
            </a:pPr>
            <a:r>
              <a:rPr lang="en-US" sz="1400" dirty="0"/>
              <a:t>Online Courses	</a:t>
            </a:r>
          </a:p>
          <a:p>
            <a:pPr>
              <a:lnSpc>
                <a:spcPct val="150000"/>
              </a:lnSpc>
              <a:buFont typeface="+mj-lt"/>
              <a:buAutoNum type="arabicPeriod"/>
            </a:pPr>
            <a:r>
              <a:rPr lang="en-US" sz="1400" dirty="0"/>
              <a:t>Google Search	</a:t>
            </a:r>
          </a:p>
          <a:p>
            <a:pPr>
              <a:lnSpc>
                <a:spcPct val="150000"/>
              </a:lnSpc>
              <a:buFont typeface="+mj-lt"/>
              <a:buAutoNum type="arabicPeriod"/>
            </a:pPr>
            <a:r>
              <a:rPr lang="en-US" sz="1400" dirty="0"/>
              <a:t>Existing AI Chatbots</a:t>
            </a:r>
            <a:endParaRPr lang="en-IN" sz="1400" dirty="0"/>
          </a:p>
          <a:p>
            <a:pPr>
              <a:lnSpc>
                <a:spcPct val="150000"/>
              </a:lnSpc>
              <a:buNone/>
            </a:pPr>
            <a:endParaRPr lang="en-US" sz="1400" b="1" dirty="0"/>
          </a:p>
          <a:p>
            <a:pPr>
              <a:lnSpc>
                <a:spcPct val="150000"/>
              </a:lnSpc>
              <a:buNone/>
            </a:pPr>
            <a:endParaRPr lang="en-US" sz="1400" b="1" dirty="0"/>
          </a:p>
          <a:p>
            <a:pPr>
              <a:lnSpc>
                <a:spcPct val="150000"/>
              </a:lnSpc>
              <a:buNone/>
            </a:pPr>
            <a:endParaRPr lang="en-US" sz="1400" b="1" dirty="0"/>
          </a:p>
        </p:txBody>
      </p:sp>
      <p:pic>
        <p:nvPicPr>
          <p:cNvPr id="19" name="Picture 18">
            <a:extLst>
              <a:ext uri="{FF2B5EF4-FFF2-40B4-BE49-F238E27FC236}">
                <a16:creationId xmlns:a16="http://schemas.microsoft.com/office/drawing/2014/main" id="{7E0D08A8-3F69-0137-429D-F3995D956C47}"/>
              </a:ext>
            </a:extLst>
          </p:cNvPr>
          <p:cNvPicPr>
            <a:picLocks noChangeAspect="1"/>
          </p:cNvPicPr>
          <p:nvPr/>
        </p:nvPicPr>
        <p:blipFill>
          <a:blip r:embed="rId2"/>
          <a:stretch>
            <a:fillRect/>
          </a:stretch>
        </p:blipFill>
        <p:spPr>
          <a:xfrm>
            <a:off x="4914934" y="1727154"/>
            <a:ext cx="6273019" cy="3403692"/>
          </a:xfrm>
          <a:prstGeom prst="rect">
            <a:avLst/>
          </a:prstGeom>
        </p:spPr>
      </p:pic>
      <p:sp>
        <p:nvSpPr>
          <p:cNvPr id="20" name="TextBox 19">
            <a:extLst>
              <a:ext uri="{FF2B5EF4-FFF2-40B4-BE49-F238E27FC236}">
                <a16:creationId xmlns:a16="http://schemas.microsoft.com/office/drawing/2014/main" id="{B238EE15-48C8-29DC-0083-89B593976CC0}"/>
              </a:ext>
            </a:extLst>
          </p:cNvPr>
          <p:cNvSpPr txBox="1"/>
          <p:nvPr/>
        </p:nvSpPr>
        <p:spPr>
          <a:xfrm>
            <a:off x="5084125" y="5242891"/>
            <a:ext cx="5934635" cy="307777"/>
          </a:xfrm>
          <a:prstGeom prst="rect">
            <a:avLst/>
          </a:prstGeom>
          <a:noFill/>
        </p:spPr>
        <p:txBody>
          <a:bodyPr wrap="square" rtlCol="0">
            <a:spAutoFit/>
          </a:bodyPr>
          <a:lstStyle/>
          <a:p>
            <a:pPr algn="ctr"/>
            <a:r>
              <a:rPr lang="en-US" sz="1400" b="1" i="1" dirty="0">
                <a:latin typeface="Verdana" panose="020B0604030504040204" pitchFamily="34" charset="0"/>
                <a:ea typeface="Verdana" panose="020B0604030504040204" pitchFamily="34" charset="0"/>
              </a:rPr>
              <a:t>Table: </a:t>
            </a:r>
            <a:r>
              <a:rPr lang="en-US" sz="1400" i="1" dirty="0">
                <a:latin typeface="Verdana" panose="020B0604030504040204" pitchFamily="34" charset="0"/>
                <a:ea typeface="Verdana" panose="020B0604030504040204" pitchFamily="34" charset="0"/>
              </a:rPr>
              <a:t>Comparison of all methodologies</a:t>
            </a:r>
            <a:endParaRPr lang="en-IN" sz="1400" i="1" dirty="0">
              <a:latin typeface="Verdana" panose="020B0604030504040204" pitchFamily="34" charset="0"/>
              <a:ea typeface="Verdana" panose="020B0604030504040204" pitchFamily="34" charset="0"/>
            </a:endParaRPr>
          </a:p>
        </p:txBody>
      </p:sp>
      <p:sp>
        <p:nvSpPr>
          <p:cNvPr id="21" name="Rectangle 20">
            <a:extLst>
              <a:ext uri="{FF2B5EF4-FFF2-40B4-BE49-F238E27FC236}">
                <a16:creationId xmlns:a16="http://schemas.microsoft.com/office/drawing/2014/main" id="{BC617DC5-AAC3-B9AA-59C2-814FC004572B}"/>
              </a:ext>
            </a:extLst>
          </p:cNvPr>
          <p:cNvSpPr/>
          <p:nvPr/>
        </p:nvSpPr>
        <p:spPr>
          <a:xfrm>
            <a:off x="10408024" y="1727154"/>
            <a:ext cx="779929" cy="3515737"/>
          </a:xfrm>
          <a:prstGeom prst="rect">
            <a:avLst/>
          </a:prstGeom>
          <a:noFill/>
          <a:ln w="2857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IN"/>
          </a:p>
        </p:txBody>
      </p:sp>
    </p:spTree>
    <p:extLst>
      <p:ext uri="{BB962C8B-B14F-4D97-AF65-F5344CB8AC3E}">
        <p14:creationId xmlns:p14="http://schemas.microsoft.com/office/powerpoint/2010/main" val="33626048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E77929-46AF-E39E-DFC1-A60BEBFC06B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E3F8884-2D63-681E-00C7-D5E927D03A9D}"/>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E429B361-AE1F-2552-97F2-F7A2D2CA8539}"/>
              </a:ext>
            </a:extLst>
          </p:cNvPr>
          <p:cNvSpPr>
            <a:spLocks noGrp="1"/>
          </p:cNvSpPr>
          <p:nvPr>
            <p:ph idx="1"/>
          </p:nvPr>
        </p:nvSpPr>
        <p:spPr>
          <a:xfrm>
            <a:off x="902445" y="889747"/>
            <a:ext cx="11011647" cy="5078505"/>
          </a:xfrm>
        </p:spPr>
        <p:txBody>
          <a:bodyPr>
            <a:noAutofit/>
          </a:bodyPr>
          <a:lstStyle/>
          <a:p>
            <a:pPr marL="457200" indent="-457200" algn="just">
              <a:buAutoNum type="arabicPeriod"/>
            </a:pPr>
            <a:r>
              <a:rPr lang="en-IN" b="1" u="sng" dirty="0"/>
              <a:t>Natural Language Processing (NLP) Algorithm</a:t>
            </a:r>
          </a:p>
          <a:p>
            <a:pPr algn="just">
              <a:buNone/>
            </a:pPr>
            <a:r>
              <a:rPr lang="en-IN" b="1" dirty="0">
                <a:solidFill>
                  <a:srgbClr val="FF0000"/>
                </a:solidFill>
              </a:rPr>
              <a:t>Algorithm Used</a:t>
            </a:r>
            <a:r>
              <a:rPr lang="en-IN" dirty="0">
                <a:solidFill>
                  <a:srgbClr val="FF0000"/>
                </a:solidFill>
              </a:rPr>
              <a:t>: </a:t>
            </a:r>
          </a:p>
          <a:p>
            <a:pPr algn="just">
              <a:buNone/>
            </a:pPr>
            <a:r>
              <a:rPr lang="en-IN" i="1" dirty="0"/>
              <a:t>Transformer-based Deep Learning Model (GPT-4)</a:t>
            </a:r>
            <a:endParaRPr lang="en-IN" dirty="0"/>
          </a:p>
          <a:p>
            <a:pPr marL="0" indent="0" algn="just">
              <a:buNone/>
            </a:pPr>
            <a:r>
              <a:rPr lang="en-IN" b="1" dirty="0">
                <a:solidFill>
                  <a:srgbClr val="002060"/>
                </a:solidFill>
              </a:rPr>
              <a:t>Purpose</a:t>
            </a:r>
            <a:r>
              <a:rPr lang="en-IN" dirty="0">
                <a:solidFill>
                  <a:srgbClr val="002060"/>
                </a:solidFill>
              </a:rPr>
              <a:t>: </a:t>
            </a:r>
          </a:p>
          <a:p>
            <a:pPr marL="742950" lvl="1" indent="-285750" algn="just">
              <a:buFont typeface="Arial" panose="020B0604020202020204" pitchFamily="34" charset="0"/>
              <a:buChar char="•"/>
            </a:pPr>
            <a:r>
              <a:rPr lang="en-IN" sz="2400" dirty="0"/>
              <a:t>Processes and understands user queries.</a:t>
            </a:r>
          </a:p>
          <a:p>
            <a:pPr marL="742950" lvl="1" indent="-285750" algn="just">
              <a:buFont typeface="Arial" panose="020B0604020202020204" pitchFamily="34" charset="0"/>
              <a:buChar char="•"/>
            </a:pPr>
            <a:r>
              <a:rPr lang="en-IN" sz="2400" dirty="0"/>
              <a:t>Generates meaningful and context-aware responses.</a:t>
            </a:r>
          </a:p>
          <a:p>
            <a:pPr marL="742950" lvl="1" indent="-285750" algn="just">
              <a:buFont typeface="Arial" panose="020B0604020202020204" pitchFamily="34" charset="0"/>
              <a:buChar char="•"/>
            </a:pPr>
            <a:r>
              <a:rPr lang="en-IN" sz="2400" dirty="0"/>
              <a:t>Summarizes long answers into concise explanations.</a:t>
            </a:r>
          </a:p>
          <a:p>
            <a:pPr marL="0" indent="0" algn="just">
              <a:buNone/>
            </a:pPr>
            <a:r>
              <a:rPr lang="en-IN" b="1" dirty="0">
                <a:solidFill>
                  <a:srgbClr val="002060"/>
                </a:solidFill>
              </a:rPr>
              <a:t>How It Works</a:t>
            </a:r>
            <a:r>
              <a:rPr lang="en-IN" dirty="0">
                <a:solidFill>
                  <a:srgbClr val="002060"/>
                </a:solidFill>
              </a:rPr>
              <a:t>: </a:t>
            </a:r>
          </a:p>
          <a:p>
            <a:pPr marL="742950" lvl="1" indent="-285750" algn="just">
              <a:buFont typeface="Arial" panose="020B0604020202020204" pitchFamily="34" charset="0"/>
              <a:buChar char="•"/>
            </a:pPr>
            <a:r>
              <a:rPr lang="en-IN" sz="2400" dirty="0"/>
              <a:t>Uses a </a:t>
            </a:r>
            <a:r>
              <a:rPr lang="en-IN" sz="2400" b="1" dirty="0"/>
              <a:t>pre-trained deep learning model</a:t>
            </a:r>
            <a:r>
              <a:rPr lang="en-IN" sz="2400" dirty="0"/>
              <a:t> (GPT-4).</a:t>
            </a:r>
          </a:p>
          <a:p>
            <a:pPr marL="742950" lvl="1" indent="-285750" algn="just">
              <a:buFont typeface="Arial" panose="020B0604020202020204" pitchFamily="34" charset="0"/>
              <a:buChar char="•"/>
            </a:pPr>
            <a:r>
              <a:rPr lang="en-IN" sz="2400" dirty="0"/>
              <a:t>Tokenizes user input and predicts the next word based on probabilities.</a:t>
            </a:r>
          </a:p>
          <a:p>
            <a:pPr marL="742950" lvl="1" indent="-285750" algn="just">
              <a:buFont typeface="Arial" panose="020B0604020202020204" pitchFamily="34" charset="0"/>
              <a:buChar char="•"/>
            </a:pPr>
            <a:r>
              <a:rPr lang="en-IN" sz="2400" dirty="0"/>
              <a:t>Generates </a:t>
            </a:r>
            <a:r>
              <a:rPr lang="en-IN" sz="2400" b="1" dirty="0"/>
              <a:t>coherent, context-aware</a:t>
            </a:r>
            <a:r>
              <a:rPr lang="en-IN" sz="2400" dirty="0"/>
              <a:t> responses.</a:t>
            </a:r>
          </a:p>
          <a:p>
            <a:pPr algn="just">
              <a:lnSpc>
                <a:spcPct val="150000"/>
              </a:lnSpc>
              <a:buNone/>
            </a:pPr>
            <a:endParaRPr lang="en-US" b="1" dirty="0"/>
          </a:p>
        </p:txBody>
      </p:sp>
    </p:spTree>
    <p:extLst>
      <p:ext uri="{BB962C8B-B14F-4D97-AF65-F5344CB8AC3E}">
        <p14:creationId xmlns:p14="http://schemas.microsoft.com/office/powerpoint/2010/main" val="40259560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2059B6-1A8D-BEE1-7C75-A984C21687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19112-9A2E-3BEE-0C7B-1526CCC63C9C}"/>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079B7898-8085-B699-24AA-6B6AE55231B2}"/>
              </a:ext>
            </a:extLst>
          </p:cNvPr>
          <p:cNvSpPr>
            <a:spLocks noGrp="1"/>
          </p:cNvSpPr>
          <p:nvPr>
            <p:ph idx="1"/>
          </p:nvPr>
        </p:nvSpPr>
        <p:spPr>
          <a:xfrm>
            <a:off x="893482" y="1026460"/>
            <a:ext cx="10668000" cy="5078505"/>
          </a:xfrm>
        </p:spPr>
        <p:txBody>
          <a:bodyPr>
            <a:normAutofit/>
          </a:bodyPr>
          <a:lstStyle/>
          <a:p>
            <a:pPr>
              <a:buNone/>
            </a:pPr>
            <a:r>
              <a:rPr lang="en-US" b="1" dirty="0"/>
              <a:t>2. </a:t>
            </a:r>
            <a:r>
              <a:rPr lang="en-US" b="1" u="sng" dirty="0"/>
              <a:t>Web Search Query Optimization Algorithm</a:t>
            </a:r>
          </a:p>
          <a:p>
            <a:pPr>
              <a:buNone/>
            </a:pPr>
            <a:endParaRPr lang="en-US" b="1" u="sng" dirty="0"/>
          </a:p>
          <a:p>
            <a:pPr>
              <a:buNone/>
            </a:pPr>
            <a:r>
              <a:rPr lang="en-US" b="1" dirty="0">
                <a:solidFill>
                  <a:srgbClr val="FF0000"/>
                </a:solidFill>
              </a:rPr>
              <a:t>Algorithm Used: </a:t>
            </a:r>
          </a:p>
          <a:p>
            <a:pPr>
              <a:buNone/>
            </a:pPr>
            <a:r>
              <a:rPr lang="en-US" i="1" dirty="0"/>
              <a:t>Google Custom Search API with Query Refinement</a:t>
            </a:r>
            <a:endParaRPr lang="en-US" dirty="0"/>
          </a:p>
          <a:p>
            <a:pPr marL="0" indent="0">
              <a:buNone/>
            </a:pPr>
            <a:r>
              <a:rPr lang="en-US" b="1" dirty="0">
                <a:solidFill>
                  <a:srgbClr val="002060"/>
                </a:solidFill>
              </a:rPr>
              <a:t>Purpose: </a:t>
            </a:r>
          </a:p>
          <a:p>
            <a:pPr marL="742950" lvl="1" indent="-285750">
              <a:buFont typeface="Arial" panose="020B0604020202020204" pitchFamily="34" charset="0"/>
              <a:buChar char="•"/>
            </a:pPr>
            <a:r>
              <a:rPr lang="en-US" sz="2400" dirty="0"/>
              <a:t>Fetches </a:t>
            </a:r>
            <a:r>
              <a:rPr lang="en-US" sz="2400" b="1" dirty="0"/>
              <a:t>relevant learning materials</a:t>
            </a:r>
            <a:r>
              <a:rPr lang="en-US" sz="2400" dirty="0"/>
              <a:t> from the web.</a:t>
            </a:r>
          </a:p>
          <a:p>
            <a:pPr marL="742950" lvl="1" indent="-285750">
              <a:buFont typeface="Arial" panose="020B0604020202020204" pitchFamily="34" charset="0"/>
              <a:buChar char="•"/>
            </a:pPr>
            <a:r>
              <a:rPr lang="en-US" sz="2400" dirty="0"/>
              <a:t>Extracts </a:t>
            </a:r>
            <a:r>
              <a:rPr lang="en-US" sz="2400" b="1" dirty="0"/>
              <a:t>top-ranked resources</a:t>
            </a:r>
            <a:r>
              <a:rPr lang="en-US" sz="2400" dirty="0"/>
              <a:t> based on query.</a:t>
            </a:r>
          </a:p>
          <a:p>
            <a:pPr marL="0" indent="0">
              <a:buNone/>
            </a:pPr>
            <a:r>
              <a:rPr lang="en-US" b="1" dirty="0">
                <a:solidFill>
                  <a:srgbClr val="002060"/>
                </a:solidFill>
              </a:rPr>
              <a:t>How It Works: </a:t>
            </a:r>
          </a:p>
          <a:p>
            <a:pPr marL="742950" lvl="1" indent="-285750">
              <a:buFont typeface="Arial" panose="020B0604020202020204" pitchFamily="34" charset="0"/>
              <a:buChar char="•"/>
            </a:pPr>
            <a:r>
              <a:rPr lang="en-US" sz="2400" dirty="0"/>
              <a:t>User input is </a:t>
            </a:r>
            <a:r>
              <a:rPr lang="en-US" sz="2400" b="1" dirty="0"/>
              <a:t>processed</a:t>
            </a:r>
            <a:r>
              <a:rPr lang="en-US" sz="2400" dirty="0"/>
              <a:t> to extract key terms.</a:t>
            </a:r>
          </a:p>
          <a:p>
            <a:pPr marL="742950" lvl="1" indent="-285750">
              <a:buFont typeface="Arial" panose="020B0604020202020204" pitchFamily="34" charset="0"/>
              <a:buChar char="•"/>
            </a:pPr>
            <a:r>
              <a:rPr lang="en-US" sz="2400" dirty="0"/>
              <a:t>Google API searches using </a:t>
            </a:r>
            <a:r>
              <a:rPr lang="en-US" sz="2400" b="1" dirty="0"/>
              <a:t>optimized keywords</a:t>
            </a:r>
            <a:r>
              <a:rPr lang="en-US" sz="2400" dirty="0"/>
              <a:t>.</a:t>
            </a:r>
          </a:p>
          <a:p>
            <a:pPr marL="742950" lvl="1" indent="-285750">
              <a:buFont typeface="Arial" panose="020B0604020202020204" pitchFamily="34" charset="0"/>
              <a:buChar char="•"/>
            </a:pPr>
            <a:r>
              <a:rPr lang="en-US" sz="2400" dirty="0"/>
              <a:t>Filters </a:t>
            </a:r>
            <a:r>
              <a:rPr lang="en-US" sz="2400" b="1" dirty="0"/>
              <a:t>top 5 results</a:t>
            </a:r>
            <a:r>
              <a:rPr lang="en-US" sz="2400" dirty="0"/>
              <a:t> with high relevance scores.</a:t>
            </a:r>
          </a:p>
          <a:p>
            <a:pPr algn="just">
              <a:lnSpc>
                <a:spcPct val="150000"/>
              </a:lnSpc>
              <a:buNone/>
            </a:pPr>
            <a:endParaRPr lang="en-US" b="1" dirty="0"/>
          </a:p>
        </p:txBody>
      </p:sp>
    </p:spTree>
    <p:extLst>
      <p:ext uri="{BB962C8B-B14F-4D97-AF65-F5344CB8AC3E}">
        <p14:creationId xmlns:p14="http://schemas.microsoft.com/office/powerpoint/2010/main" val="13974274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B94899-6440-FF71-1572-4374AF7F0B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05E80F-227E-AC47-C095-8D3CC36C025F}"/>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AA72261D-766A-5858-143A-B0666DDA1232}"/>
              </a:ext>
            </a:extLst>
          </p:cNvPr>
          <p:cNvSpPr>
            <a:spLocks noGrp="1"/>
          </p:cNvSpPr>
          <p:nvPr>
            <p:ph idx="1"/>
          </p:nvPr>
        </p:nvSpPr>
        <p:spPr>
          <a:xfrm>
            <a:off x="893482" y="1026460"/>
            <a:ext cx="10668000" cy="5078505"/>
          </a:xfrm>
        </p:spPr>
        <p:txBody>
          <a:bodyPr>
            <a:normAutofit/>
          </a:bodyPr>
          <a:lstStyle/>
          <a:p>
            <a:pPr>
              <a:buNone/>
            </a:pPr>
            <a:r>
              <a:rPr lang="en-US" b="1" dirty="0"/>
              <a:t>3. </a:t>
            </a:r>
            <a:r>
              <a:rPr lang="en-US" b="1" u="sng" dirty="0"/>
              <a:t>Student Performance Analysis Algorithms</a:t>
            </a:r>
          </a:p>
          <a:p>
            <a:pPr>
              <a:buNone/>
            </a:pPr>
            <a:endParaRPr lang="en-US" b="1" u="sng" dirty="0"/>
          </a:p>
          <a:p>
            <a:pPr>
              <a:buNone/>
            </a:pPr>
            <a:r>
              <a:rPr lang="en-US" b="1" dirty="0">
                <a:solidFill>
                  <a:srgbClr val="002060"/>
                </a:solidFill>
              </a:rPr>
              <a:t>3.1. Average Score Calculation</a:t>
            </a:r>
          </a:p>
          <a:p>
            <a:pPr>
              <a:buNone/>
            </a:pPr>
            <a:r>
              <a:rPr lang="en-US" b="1" dirty="0">
                <a:solidFill>
                  <a:srgbClr val="FF0000"/>
                </a:solidFill>
              </a:rPr>
              <a:t>Algorithm Used: </a:t>
            </a:r>
            <a:r>
              <a:rPr lang="en-US" i="1" dirty="0"/>
              <a:t>Mean Calculation</a:t>
            </a:r>
            <a:endParaRPr lang="en-US" dirty="0"/>
          </a:p>
          <a:p>
            <a:pPr marL="0" indent="0">
              <a:buNone/>
            </a:pPr>
            <a:r>
              <a:rPr lang="en-US" b="1" dirty="0">
                <a:solidFill>
                  <a:srgbClr val="002060"/>
                </a:solidFill>
              </a:rPr>
              <a:t>Purpose</a:t>
            </a:r>
            <a:r>
              <a:rPr lang="en-US" dirty="0">
                <a:solidFill>
                  <a:srgbClr val="002060"/>
                </a:solidFill>
              </a:rPr>
              <a:t>: </a:t>
            </a:r>
            <a:r>
              <a:rPr lang="en-US" dirty="0"/>
              <a:t>Computes </a:t>
            </a:r>
            <a:r>
              <a:rPr lang="en-US" b="1" dirty="0"/>
              <a:t>average marks per subject</a:t>
            </a:r>
            <a:r>
              <a:rPr lang="en-US" dirty="0"/>
              <a:t>.</a:t>
            </a:r>
          </a:p>
          <a:p>
            <a:pPr marL="0" indent="0">
              <a:buNone/>
            </a:pPr>
            <a:r>
              <a:rPr lang="en-IN" b="1" dirty="0">
                <a:solidFill>
                  <a:srgbClr val="002060"/>
                </a:solidFill>
              </a:rPr>
              <a:t>Formula</a:t>
            </a:r>
            <a:r>
              <a:rPr lang="en-IN" dirty="0">
                <a:solidFill>
                  <a:srgbClr val="002060"/>
                </a:solidFill>
              </a:rPr>
              <a:t>:</a:t>
            </a:r>
            <a:endParaRPr lang="en-US" dirty="0">
              <a:solidFill>
                <a:srgbClr val="002060"/>
              </a:solidFill>
            </a:endParaRPr>
          </a:p>
          <a:p>
            <a:pPr algn="just">
              <a:lnSpc>
                <a:spcPct val="150000"/>
              </a:lnSpc>
              <a:buNone/>
            </a:pPr>
            <a:endParaRPr lang="en-US" sz="1400" b="1" dirty="0"/>
          </a:p>
          <a:p>
            <a:pPr algn="just">
              <a:lnSpc>
                <a:spcPct val="150000"/>
              </a:lnSpc>
              <a:buNone/>
            </a:pPr>
            <a:endParaRPr lang="en-US" sz="1400" b="1" dirty="0"/>
          </a:p>
          <a:p>
            <a:pPr marL="0" indent="0">
              <a:buNone/>
            </a:pPr>
            <a:r>
              <a:rPr lang="en-US" b="1" dirty="0">
                <a:solidFill>
                  <a:srgbClr val="002060"/>
                </a:solidFill>
              </a:rPr>
              <a:t>How It Works</a:t>
            </a:r>
            <a:r>
              <a:rPr lang="en-US" dirty="0">
                <a:solidFill>
                  <a:srgbClr val="002060"/>
                </a:solidFill>
              </a:rPr>
              <a:t>: </a:t>
            </a:r>
          </a:p>
          <a:p>
            <a:r>
              <a:rPr lang="en-US" dirty="0"/>
              <a:t>Loops through </a:t>
            </a:r>
            <a:r>
              <a:rPr lang="en-US" b="1" dirty="0"/>
              <a:t>student marks</a:t>
            </a:r>
            <a:r>
              <a:rPr lang="en-US" dirty="0"/>
              <a:t> and calculates the average.</a:t>
            </a:r>
          </a:p>
          <a:p>
            <a:r>
              <a:rPr lang="en-US" dirty="0"/>
              <a:t>Stores the </a:t>
            </a:r>
            <a:r>
              <a:rPr lang="en-US" b="1" dirty="0"/>
              <a:t>average score per subject</a:t>
            </a:r>
            <a:r>
              <a:rPr lang="en-US" dirty="0"/>
              <a:t> in a dictionary.</a:t>
            </a:r>
          </a:p>
          <a:p>
            <a:pPr algn="just">
              <a:lnSpc>
                <a:spcPct val="150000"/>
              </a:lnSpc>
              <a:buNone/>
            </a:pPr>
            <a:endParaRPr lang="en-US" sz="1400" b="1" dirty="0"/>
          </a:p>
        </p:txBody>
      </p:sp>
      <p:pic>
        <p:nvPicPr>
          <p:cNvPr id="5" name="Picture 4">
            <a:extLst>
              <a:ext uri="{FF2B5EF4-FFF2-40B4-BE49-F238E27FC236}">
                <a16:creationId xmlns:a16="http://schemas.microsoft.com/office/drawing/2014/main" id="{9799D509-9EAF-1D95-0414-5434CC3FC19C}"/>
              </a:ext>
            </a:extLst>
          </p:cNvPr>
          <p:cNvPicPr>
            <a:picLocks noChangeAspect="1"/>
          </p:cNvPicPr>
          <p:nvPr/>
        </p:nvPicPr>
        <p:blipFill>
          <a:blip r:embed="rId2"/>
          <a:stretch>
            <a:fillRect/>
          </a:stretch>
        </p:blipFill>
        <p:spPr>
          <a:xfrm>
            <a:off x="3185379" y="3299012"/>
            <a:ext cx="2695467" cy="1021976"/>
          </a:xfrm>
          <a:prstGeom prst="rect">
            <a:avLst/>
          </a:prstGeom>
          <a:ln>
            <a:solidFill>
              <a:schemeClr val="tx1"/>
            </a:solidFill>
          </a:ln>
        </p:spPr>
      </p:pic>
    </p:spTree>
    <p:extLst>
      <p:ext uri="{BB962C8B-B14F-4D97-AF65-F5344CB8AC3E}">
        <p14:creationId xmlns:p14="http://schemas.microsoft.com/office/powerpoint/2010/main" val="1077325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A725DA-5310-7C01-B316-39014FDDFB6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243AFE5-C5D3-26B4-A9CB-BBD6E1A4C3EE}"/>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65E01C9D-EB99-F53B-8DCB-DE8AF081D6CA}"/>
              </a:ext>
            </a:extLst>
          </p:cNvPr>
          <p:cNvSpPr>
            <a:spLocks noGrp="1"/>
          </p:cNvSpPr>
          <p:nvPr>
            <p:ph idx="1"/>
          </p:nvPr>
        </p:nvSpPr>
        <p:spPr>
          <a:xfrm>
            <a:off x="893482" y="1026460"/>
            <a:ext cx="10668000" cy="5078505"/>
          </a:xfrm>
        </p:spPr>
        <p:txBody>
          <a:bodyPr>
            <a:normAutofit/>
          </a:bodyPr>
          <a:lstStyle/>
          <a:p>
            <a:pPr>
              <a:buNone/>
            </a:pPr>
            <a:r>
              <a:rPr lang="en-US" b="1" dirty="0">
                <a:solidFill>
                  <a:srgbClr val="002060"/>
                </a:solidFill>
              </a:rPr>
              <a:t>3.2. Marks Prediction for Target Percentage</a:t>
            </a:r>
          </a:p>
          <a:p>
            <a:pPr>
              <a:buNone/>
            </a:pPr>
            <a:endParaRPr lang="en-US" b="1" dirty="0">
              <a:solidFill>
                <a:srgbClr val="FF0000"/>
              </a:solidFill>
            </a:endParaRPr>
          </a:p>
          <a:p>
            <a:pPr>
              <a:buNone/>
            </a:pPr>
            <a:r>
              <a:rPr lang="en-US" b="1" dirty="0">
                <a:solidFill>
                  <a:srgbClr val="FF0000"/>
                </a:solidFill>
              </a:rPr>
              <a:t>Algorithm Used</a:t>
            </a:r>
            <a:r>
              <a:rPr lang="en-US" dirty="0">
                <a:solidFill>
                  <a:srgbClr val="FF0000"/>
                </a:solidFill>
              </a:rPr>
              <a:t>: </a:t>
            </a:r>
            <a:r>
              <a:rPr lang="en-US" i="1" dirty="0"/>
              <a:t>Linear Projection</a:t>
            </a:r>
            <a:endParaRPr lang="en-US" dirty="0"/>
          </a:p>
          <a:p>
            <a:pPr marL="0" indent="0">
              <a:buNone/>
            </a:pPr>
            <a:r>
              <a:rPr lang="en-US" b="1" dirty="0">
                <a:solidFill>
                  <a:srgbClr val="002060"/>
                </a:solidFill>
              </a:rPr>
              <a:t>Purpose</a:t>
            </a:r>
            <a:r>
              <a:rPr lang="en-US" dirty="0">
                <a:solidFill>
                  <a:srgbClr val="002060"/>
                </a:solidFill>
              </a:rPr>
              <a:t>: </a:t>
            </a:r>
            <a:r>
              <a:rPr lang="en-US" dirty="0"/>
              <a:t>Calculates </a:t>
            </a:r>
            <a:r>
              <a:rPr lang="en-US" b="1" dirty="0"/>
              <a:t>required marks</a:t>
            </a:r>
            <a:r>
              <a:rPr lang="en-US" dirty="0"/>
              <a:t> to achieve a target percentage.</a:t>
            </a:r>
          </a:p>
          <a:p>
            <a:pPr marL="0" indent="0">
              <a:buNone/>
            </a:pPr>
            <a:r>
              <a:rPr lang="en-US" b="1" dirty="0">
                <a:solidFill>
                  <a:srgbClr val="002060"/>
                </a:solidFill>
              </a:rPr>
              <a:t>Formula</a:t>
            </a:r>
            <a:r>
              <a:rPr lang="en-US" dirty="0">
                <a:solidFill>
                  <a:srgbClr val="002060"/>
                </a:solidFill>
              </a:rPr>
              <a:t>: </a:t>
            </a:r>
          </a:p>
          <a:p>
            <a:pPr algn="just">
              <a:lnSpc>
                <a:spcPct val="150000"/>
              </a:lnSpc>
              <a:buNone/>
            </a:pPr>
            <a:endParaRPr lang="en-US" sz="1400" b="1" dirty="0"/>
          </a:p>
          <a:p>
            <a:pPr algn="just">
              <a:lnSpc>
                <a:spcPct val="150000"/>
              </a:lnSpc>
              <a:buNone/>
            </a:pPr>
            <a:endParaRPr lang="en-US" sz="1400" b="1" dirty="0"/>
          </a:p>
          <a:p>
            <a:pPr marL="0" indent="0">
              <a:buNone/>
            </a:pPr>
            <a:r>
              <a:rPr lang="en-US" b="1" dirty="0">
                <a:solidFill>
                  <a:srgbClr val="002060"/>
                </a:solidFill>
              </a:rPr>
              <a:t>How It Works</a:t>
            </a:r>
            <a:r>
              <a:rPr lang="en-US" dirty="0">
                <a:solidFill>
                  <a:srgbClr val="002060"/>
                </a:solidFill>
              </a:rPr>
              <a:t>: </a:t>
            </a:r>
          </a:p>
          <a:p>
            <a:pPr marL="742950" lvl="1" indent="-285750">
              <a:buFont typeface="Arial" panose="020B0604020202020204" pitchFamily="34" charset="0"/>
              <a:buChar char="•"/>
            </a:pPr>
            <a:r>
              <a:rPr lang="en-US" sz="2400" dirty="0"/>
              <a:t>Determines </a:t>
            </a:r>
            <a:r>
              <a:rPr lang="en-US" sz="2400" b="1" dirty="0"/>
              <a:t>total required marks</a:t>
            </a:r>
            <a:r>
              <a:rPr lang="en-US" sz="2400" dirty="0"/>
              <a:t> for a given target.</a:t>
            </a:r>
          </a:p>
          <a:p>
            <a:pPr marL="742950" lvl="1" indent="-285750">
              <a:buFont typeface="Arial" panose="020B0604020202020204" pitchFamily="34" charset="0"/>
              <a:buChar char="•"/>
            </a:pPr>
            <a:r>
              <a:rPr lang="en-US" sz="2400" dirty="0"/>
              <a:t>Computes </a:t>
            </a:r>
            <a:r>
              <a:rPr lang="en-US" sz="2400" b="1" dirty="0"/>
              <a:t>per-exam required score</a:t>
            </a:r>
            <a:r>
              <a:rPr lang="en-US" sz="2400" dirty="0"/>
              <a:t> for improvement.</a:t>
            </a:r>
          </a:p>
          <a:p>
            <a:pPr marL="742950" lvl="1" indent="-285750">
              <a:buFont typeface="Arial" panose="020B0604020202020204" pitchFamily="34" charset="0"/>
              <a:buChar char="•"/>
            </a:pPr>
            <a:r>
              <a:rPr lang="en-US" sz="2400" dirty="0"/>
              <a:t>Ensures values are </a:t>
            </a:r>
            <a:r>
              <a:rPr lang="en-US" sz="2400" b="1" dirty="0"/>
              <a:t>within valid mark ranges (0-100%)</a:t>
            </a:r>
            <a:r>
              <a:rPr lang="en-US" sz="2400" dirty="0"/>
              <a:t>.</a:t>
            </a:r>
          </a:p>
          <a:p>
            <a:pPr algn="just">
              <a:lnSpc>
                <a:spcPct val="150000"/>
              </a:lnSpc>
              <a:buNone/>
            </a:pPr>
            <a:endParaRPr lang="en-US" sz="1400" b="1" dirty="0"/>
          </a:p>
        </p:txBody>
      </p:sp>
      <p:pic>
        <p:nvPicPr>
          <p:cNvPr id="5" name="Picture 4">
            <a:extLst>
              <a:ext uri="{FF2B5EF4-FFF2-40B4-BE49-F238E27FC236}">
                <a16:creationId xmlns:a16="http://schemas.microsoft.com/office/drawing/2014/main" id="{F48D0D22-7E2A-8874-6A95-9A5EFFFAC5E5}"/>
              </a:ext>
            </a:extLst>
          </p:cNvPr>
          <p:cNvPicPr>
            <a:picLocks noChangeAspect="1"/>
          </p:cNvPicPr>
          <p:nvPr/>
        </p:nvPicPr>
        <p:blipFill>
          <a:blip r:embed="rId2"/>
          <a:stretch>
            <a:fillRect/>
          </a:stretch>
        </p:blipFill>
        <p:spPr>
          <a:xfrm>
            <a:off x="2883740" y="3158336"/>
            <a:ext cx="6687483" cy="1052834"/>
          </a:xfrm>
          <a:prstGeom prst="rect">
            <a:avLst/>
          </a:prstGeom>
          <a:ln>
            <a:solidFill>
              <a:schemeClr val="tx1"/>
            </a:solidFill>
          </a:ln>
        </p:spPr>
      </p:pic>
    </p:spTree>
    <p:extLst>
      <p:ext uri="{BB962C8B-B14F-4D97-AF65-F5344CB8AC3E}">
        <p14:creationId xmlns:p14="http://schemas.microsoft.com/office/powerpoint/2010/main" val="27044445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486996-D80C-1803-D2A7-2DFF12DD91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8165D2E-C82D-5CEC-B432-2E246CDBB0A9}"/>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2B3D9A40-F07C-74C4-3215-5B15B2E14BC3}"/>
              </a:ext>
            </a:extLst>
          </p:cNvPr>
          <p:cNvSpPr>
            <a:spLocks noGrp="1"/>
          </p:cNvSpPr>
          <p:nvPr>
            <p:ph idx="1"/>
          </p:nvPr>
        </p:nvSpPr>
        <p:spPr>
          <a:xfrm>
            <a:off x="893482" y="1026460"/>
            <a:ext cx="10668000" cy="5078505"/>
          </a:xfrm>
        </p:spPr>
        <p:txBody>
          <a:bodyPr>
            <a:normAutofit/>
          </a:bodyPr>
          <a:lstStyle/>
          <a:p>
            <a:pPr>
              <a:buNone/>
            </a:pPr>
            <a:r>
              <a:rPr lang="en-IN" b="1" dirty="0"/>
              <a:t>4. </a:t>
            </a:r>
            <a:r>
              <a:rPr lang="en-IN" b="1" u="sng" dirty="0"/>
              <a:t>Performance Visualization Algorithm</a:t>
            </a:r>
          </a:p>
          <a:p>
            <a:pPr>
              <a:buNone/>
            </a:pPr>
            <a:endParaRPr lang="en-IN" b="1" dirty="0">
              <a:solidFill>
                <a:srgbClr val="FF0000"/>
              </a:solidFill>
            </a:endParaRPr>
          </a:p>
          <a:p>
            <a:pPr>
              <a:buNone/>
            </a:pPr>
            <a:r>
              <a:rPr lang="en-IN" b="1" dirty="0">
                <a:solidFill>
                  <a:srgbClr val="FF0000"/>
                </a:solidFill>
              </a:rPr>
              <a:t>Algorithm Used</a:t>
            </a:r>
            <a:r>
              <a:rPr lang="en-IN" dirty="0">
                <a:solidFill>
                  <a:srgbClr val="FF0000"/>
                </a:solidFill>
              </a:rPr>
              <a:t>: </a:t>
            </a:r>
          </a:p>
          <a:p>
            <a:pPr>
              <a:buNone/>
            </a:pPr>
            <a:r>
              <a:rPr lang="en-IN" i="1" dirty="0"/>
              <a:t>Matplotlib Plotting (Bar &amp; Line Charts)</a:t>
            </a:r>
            <a:endParaRPr lang="en-IN" dirty="0"/>
          </a:p>
          <a:p>
            <a:pPr marL="0" indent="0">
              <a:buNone/>
            </a:pPr>
            <a:r>
              <a:rPr lang="en-IN" b="1" dirty="0">
                <a:solidFill>
                  <a:srgbClr val="002060"/>
                </a:solidFill>
              </a:rPr>
              <a:t>Purpose</a:t>
            </a:r>
            <a:r>
              <a:rPr lang="en-IN" dirty="0">
                <a:solidFill>
                  <a:srgbClr val="002060"/>
                </a:solidFill>
              </a:rPr>
              <a:t>:</a:t>
            </a:r>
            <a:r>
              <a:rPr lang="en-IN" dirty="0"/>
              <a:t> </a:t>
            </a:r>
          </a:p>
          <a:p>
            <a:pPr marL="0" indent="0">
              <a:buNone/>
            </a:pPr>
            <a:r>
              <a:rPr lang="en-IN" dirty="0"/>
              <a:t>Visualizes </a:t>
            </a:r>
            <a:r>
              <a:rPr lang="en-IN" b="1" dirty="0"/>
              <a:t>student progress</a:t>
            </a:r>
            <a:r>
              <a:rPr lang="en-IN" dirty="0"/>
              <a:t> across multiple exams.</a:t>
            </a:r>
          </a:p>
          <a:p>
            <a:pPr marL="0" indent="0">
              <a:buNone/>
            </a:pPr>
            <a:r>
              <a:rPr lang="en-IN" b="1" dirty="0">
                <a:solidFill>
                  <a:srgbClr val="002060"/>
                </a:solidFill>
              </a:rPr>
              <a:t>How It Works</a:t>
            </a:r>
            <a:r>
              <a:rPr lang="en-IN" dirty="0">
                <a:solidFill>
                  <a:srgbClr val="002060"/>
                </a:solidFill>
              </a:rPr>
              <a:t>: </a:t>
            </a:r>
          </a:p>
          <a:p>
            <a:pPr marL="742950" lvl="1" indent="-285750">
              <a:buFont typeface="Arial" panose="020B0604020202020204" pitchFamily="34" charset="0"/>
              <a:buChar char="•"/>
            </a:pPr>
            <a:r>
              <a:rPr lang="en-IN" sz="2400" b="1" dirty="0"/>
              <a:t>Bar Graph</a:t>
            </a:r>
            <a:r>
              <a:rPr lang="en-IN" sz="2400" dirty="0"/>
              <a:t> → Shows </a:t>
            </a:r>
            <a:r>
              <a:rPr lang="en-IN" sz="2400" b="1" dirty="0"/>
              <a:t>average marks per subject</a:t>
            </a:r>
            <a:r>
              <a:rPr lang="en-IN" sz="2400" dirty="0"/>
              <a:t>.</a:t>
            </a:r>
          </a:p>
          <a:p>
            <a:pPr marL="742950" lvl="1" indent="-285750">
              <a:buFont typeface="Arial" panose="020B0604020202020204" pitchFamily="34" charset="0"/>
              <a:buChar char="•"/>
            </a:pPr>
            <a:r>
              <a:rPr lang="en-IN" sz="2400" b="1" dirty="0"/>
              <a:t>Line Graph</a:t>
            </a:r>
            <a:r>
              <a:rPr lang="en-IN" sz="2400" dirty="0"/>
              <a:t> → Plots </a:t>
            </a:r>
            <a:r>
              <a:rPr lang="en-IN" sz="2400" b="1" dirty="0"/>
              <a:t>progression over exams</a:t>
            </a:r>
            <a:r>
              <a:rPr lang="en-IN" sz="2400" dirty="0"/>
              <a:t>.</a:t>
            </a:r>
          </a:p>
          <a:p>
            <a:pPr marL="742950" lvl="1" indent="-285750">
              <a:buFont typeface="Arial" panose="020B0604020202020204" pitchFamily="34" charset="0"/>
              <a:buChar char="•"/>
            </a:pPr>
            <a:r>
              <a:rPr lang="en-IN" sz="2400" dirty="0"/>
              <a:t>Uses </a:t>
            </a:r>
            <a:r>
              <a:rPr lang="en-IN" sz="2400" b="1" dirty="0"/>
              <a:t>Matplotlib</a:t>
            </a:r>
            <a:r>
              <a:rPr lang="en-IN" sz="2400" dirty="0"/>
              <a:t> to generate readable charts.</a:t>
            </a:r>
          </a:p>
          <a:p>
            <a:pPr algn="just">
              <a:lnSpc>
                <a:spcPct val="150000"/>
              </a:lnSpc>
              <a:buNone/>
            </a:pPr>
            <a:endParaRPr lang="en-US" b="1" dirty="0"/>
          </a:p>
        </p:txBody>
      </p:sp>
    </p:spTree>
    <p:extLst>
      <p:ext uri="{BB962C8B-B14F-4D97-AF65-F5344CB8AC3E}">
        <p14:creationId xmlns:p14="http://schemas.microsoft.com/office/powerpoint/2010/main" val="15272474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050EC3-56AC-C932-E1E9-460BBCD68B3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680C9A-1661-C4FA-5959-120B0F8524B3}"/>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6F33477F-5405-FF35-3831-08DEBAE800AA}"/>
              </a:ext>
            </a:extLst>
          </p:cNvPr>
          <p:cNvSpPr>
            <a:spLocks noGrp="1"/>
          </p:cNvSpPr>
          <p:nvPr>
            <p:ph idx="1"/>
          </p:nvPr>
        </p:nvSpPr>
        <p:spPr>
          <a:xfrm>
            <a:off x="893482" y="1026460"/>
            <a:ext cx="10668000" cy="5078505"/>
          </a:xfrm>
        </p:spPr>
        <p:txBody>
          <a:bodyPr>
            <a:normAutofit/>
          </a:bodyPr>
          <a:lstStyle/>
          <a:p>
            <a:pPr>
              <a:buNone/>
            </a:pPr>
            <a:r>
              <a:rPr lang="en-US" b="1" dirty="0"/>
              <a:t>5. </a:t>
            </a:r>
            <a:r>
              <a:rPr lang="en-US" b="1" u="sng" dirty="0"/>
              <a:t>Study Time Optimization Algorithm</a:t>
            </a:r>
          </a:p>
          <a:p>
            <a:pPr>
              <a:buNone/>
            </a:pPr>
            <a:endParaRPr lang="en-US" b="1" dirty="0"/>
          </a:p>
          <a:p>
            <a:pPr>
              <a:buNone/>
            </a:pPr>
            <a:r>
              <a:rPr lang="en-US" b="1" dirty="0">
                <a:solidFill>
                  <a:srgbClr val="FF0000"/>
                </a:solidFill>
              </a:rPr>
              <a:t>Algorithm Used</a:t>
            </a:r>
            <a:r>
              <a:rPr lang="en-US" dirty="0">
                <a:solidFill>
                  <a:srgbClr val="FF0000"/>
                </a:solidFill>
              </a:rPr>
              <a:t>: </a:t>
            </a:r>
          </a:p>
          <a:p>
            <a:pPr>
              <a:buNone/>
            </a:pPr>
            <a:r>
              <a:rPr lang="en-US" i="1" dirty="0"/>
              <a:t>Weighted Study Time Allocation</a:t>
            </a:r>
            <a:endParaRPr lang="en-US" dirty="0"/>
          </a:p>
          <a:p>
            <a:pPr marL="0" indent="0">
              <a:buNone/>
            </a:pPr>
            <a:r>
              <a:rPr lang="en-US" b="1" dirty="0">
                <a:solidFill>
                  <a:srgbClr val="002060"/>
                </a:solidFill>
              </a:rPr>
              <a:t>Purpose</a:t>
            </a:r>
            <a:r>
              <a:rPr lang="en-US" dirty="0">
                <a:solidFill>
                  <a:srgbClr val="002060"/>
                </a:solidFill>
              </a:rPr>
              <a:t>:</a:t>
            </a:r>
            <a:r>
              <a:rPr lang="en-US" dirty="0"/>
              <a:t> </a:t>
            </a:r>
            <a:r>
              <a:rPr lang="en-US" sz="2400" dirty="0"/>
              <a:t>Distributes </a:t>
            </a:r>
            <a:r>
              <a:rPr lang="en-US" sz="2400" b="1" dirty="0"/>
              <a:t>study hours based on subject weakness</a:t>
            </a:r>
            <a:r>
              <a:rPr lang="en-US" sz="2400" dirty="0"/>
              <a:t>.</a:t>
            </a:r>
          </a:p>
          <a:p>
            <a:pPr marL="0" indent="0">
              <a:buNone/>
            </a:pPr>
            <a:r>
              <a:rPr lang="en-US" b="1" dirty="0">
                <a:solidFill>
                  <a:srgbClr val="002060"/>
                </a:solidFill>
              </a:rPr>
              <a:t>Formula</a:t>
            </a:r>
            <a:r>
              <a:rPr lang="en-US" dirty="0">
                <a:solidFill>
                  <a:srgbClr val="002060"/>
                </a:solidFill>
              </a:rPr>
              <a:t>: </a:t>
            </a:r>
          </a:p>
          <a:p>
            <a:pPr>
              <a:buFont typeface="Arial" panose="020B0604020202020204" pitchFamily="34" charset="0"/>
              <a:buChar char="•"/>
            </a:pPr>
            <a:endParaRPr lang="en-US" b="1" dirty="0"/>
          </a:p>
          <a:p>
            <a:pPr marL="0" indent="0">
              <a:buNone/>
            </a:pPr>
            <a:r>
              <a:rPr lang="en-US" b="1" dirty="0">
                <a:solidFill>
                  <a:srgbClr val="002060"/>
                </a:solidFill>
              </a:rPr>
              <a:t>How It Works</a:t>
            </a:r>
            <a:r>
              <a:rPr lang="en-US" dirty="0">
                <a:solidFill>
                  <a:srgbClr val="002060"/>
                </a:solidFill>
              </a:rPr>
              <a:t>: </a:t>
            </a:r>
          </a:p>
          <a:p>
            <a:pPr marL="742950" lvl="1" indent="-285750">
              <a:buFont typeface="Arial" panose="020B0604020202020204" pitchFamily="34" charset="0"/>
              <a:buChar char="•"/>
            </a:pPr>
            <a:r>
              <a:rPr lang="en-US" sz="2400" dirty="0"/>
              <a:t>Weights study time based on </a:t>
            </a:r>
            <a:r>
              <a:rPr lang="en-US" sz="2400" b="1" dirty="0"/>
              <a:t>needed improvement</a:t>
            </a:r>
            <a:r>
              <a:rPr lang="en-US" sz="2400" dirty="0"/>
              <a:t>.</a:t>
            </a:r>
          </a:p>
          <a:p>
            <a:pPr marL="742950" lvl="1" indent="-285750">
              <a:buFont typeface="Arial" panose="020B0604020202020204" pitchFamily="34" charset="0"/>
              <a:buChar char="•"/>
            </a:pPr>
            <a:r>
              <a:rPr lang="en-US" sz="2400" dirty="0"/>
              <a:t>Allocates </a:t>
            </a:r>
            <a:r>
              <a:rPr lang="en-US" sz="2400" b="1" dirty="0"/>
              <a:t>more time to weaker subjects</a:t>
            </a:r>
            <a:r>
              <a:rPr lang="en-US" sz="2400" dirty="0"/>
              <a:t>.</a:t>
            </a:r>
          </a:p>
          <a:p>
            <a:pPr marL="742950" lvl="1" indent="-285750">
              <a:buFont typeface="Arial" panose="020B0604020202020204" pitchFamily="34" charset="0"/>
              <a:buChar char="•"/>
            </a:pPr>
            <a:r>
              <a:rPr lang="en-US" sz="2400" dirty="0"/>
              <a:t>Ensures </a:t>
            </a:r>
            <a:r>
              <a:rPr lang="en-US" sz="2400" b="1" dirty="0"/>
              <a:t>balanced revision</a:t>
            </a:r>
            <a:r>
              <a:rPr lang="en-US" sz="2400" dirty="0"/>
              <a:t> across all subjects.</a:t>
            </a:r>
          </a:p>
          <a:p>
            <a:pPr marL="0" indent="0">
              <a:buNone/>
            </a:pPr>
            <a:endParaRPr lang="en-US" b="1" dirty="0"/>
          </a:p>
        </p:txBody>
      </p:sp>
      <p:pic>
        <p:nvPicPr>
          <p:cNvPr id="5" name="Picture 4">
            <a:extLst>
              <a:ext uri="{FF2B5EF4-FFF2-40B4-BE49-F238E27FC236}">
                <a16:creationId xmlns:a16="http://schemas.microsoft.com/office/drawing/2014/main" id="{EA9661ED-9139-2636-C12F-21550E29FCDE}"/>
              </a:ext>
            </a:extLst>
          </p:cNvPr>
          <p:cNvPicPr>
            <a:picLocks noChangeAspect="1"/>
          </p:cNvPicPr>
          <p:nvPr/>
        </p:nvPicPr>
        <p:blipFill>
          <a:blip r:embed="rId2"/>
          <a:stretch>
            <a:fillRect/>
          </a:stretch>
        </p:blipFill>
        <p:spPr>
          <a:xfrm>
            <a:off x="2786830" y="3294529"/>
            <a:ext cx="5058481" cy="802341"/>
          </a:xfrm>
          <a:prstGeom prst="rect">
            <a:avLst/>
          </a:prstGeom>
          <a:ln>
            <a:solidFill>
              <a:schemeClr val="tx1"/>
            </a:solidFill>
          </a:ln>
        </p:spPr>
      </p:pic>
    </p:spTree>
    <p:extLst>
      <p:ext uri="{BB962C8B-B14F-4D97-AF65-F5344CB8AC3E}">
        <p14:creationId xmlns:p14="http://schemas.microsoft.com/office/powerpoint/2010/main" val="23962184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42412E-1360-1BFD-566C-30A9FDC16C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AB8219-3B65-188E-9224-D62C8170CD2F}"/>
              </a:ext>
            </a:extLst>
          </p:cNvPr>
          <p:cNvSpPr>
            <a:spLocks noGrp="1"/>
          </p:cNvSpPr>
          <p:nvPr>
            <p:ph type="title"/>
          </p:nvPr>
        </p:nvSpPr>
        <p:spPr/>
        <p:txBody>
          <a:bodyPr/>
          <a:lstStyle/>
          <a:p>
            <a:r>
              <a:rPr lang="en-GB" dirty="0"/>
              <a:t>Proposed Method</a:t>
            </a:r>
            <a:endParaRPr lang="en-US" dirty="0"/>
          </a:p>
        </p:txBody>
      </p:sp>
      <p:sp>
        <p:nvSpPr>
          <p:cNvPr id="3" name="Content Placeholder 2">
            <a:extLst>
              <a:ext uri="{FF2B5EF4-FFF2-40B4-BE49-F238E27FC236}">
                <a16:creationId xmlns:a16="http://schemas.microsoft.com/office/drawing/2014/main" id="{24FA06B3-224B-8353-355E-21F2B1BC2FD4}"/>
              </a:ext>
            </a:extLst>
          </p:cNvPr>
          <p:cNvSpPr>
            <a:spLocks noGrp="1"/>
          </p:cNvSpPr>
          <p:nvPr>
            <p:ph idx="1"/>
          </p:nvPr>
        </p:nvSpPr>
        <p:spPr>
          <a:xfrm>
            <a:off x="893482" y="1026460"/>
            <a:ext cx="10668000" cy="5078505"/>
          </a:xfrm>
        </p:spPr>
        <p:txBody>
          <a:bodyPr>
            <a:normAutofit lnSpcReduction="10000"/>
          </a:bodyPr>
          <a:lstStyle/>
          <a:p>
            <a:pPr>
              <a:buNone/>
            </a:pPr>
            <a:r>
              <a:rPr lang="en-US" b="1" dirty="0"/>
              <a:t>6. </a:t>
            </a:r>
            <a:r>
              <a:rPr lang="en-US" b="1" u="sng" dirty="0"/>
              <a:t>Career Guidance Algorithm</a:t>
            </a:r>
          </a:p>
          <a:p>
            <a:pPr>
              <a:buNone/>
            </a:pPr>
            <a:endParaRPr lang="en-US" b="1" u="sng" dirty="0"/>
          </a:p>
          <a:p>
            <a:pPr>
              <a:buNone/>
            </a:pPr>
            <a:r>
              <a:rPr lang="en-US" b="1" dirty="0">
                <a:solidFill>
                  <a:srgbClr val="FF0000"/>
                </a:solidFill>
              </a:rPr>
              <a:t>Algorithm Used</a:t>
            </a:r>
            <a:r>
              <a:rPr lang="en-US" dirty="0">
                <a:solidFill>
                  <a:srgbClr val="FF0000"/>
                </a:solidFill>
              </a:rPr>
              <a:t>:</a:t>
            </a:r>
          </a:p>
          <a:p>
            <a:pPr>
              <a:buNone/>
            </a:pPr>
            <a:r>
              <a:rPr lang="en-US" i="1" dirty="0"/>
              <a:t>Contextual Recommendation (GPT-4)</a:t>
            </a:r>
            <a:endParaRPr lang="en-US" dirty="0"/>
          </a:p>
          <a:p>
            <a:pPr marL="0" indent="0">
              <a:buNone/>
            </a:pPr>
            <a:r>
              <a:rPr lang="en-US" b="1" dirty="0">
                <a:solidFill>
                  <a:srgbClr val="002060"/>
                </a:solidFill>
              </a:rPr>
              <a:t>Purpose</a:t>
            </a:r>
            <a:r>
              <a:rPr lang="en-US" dirty="0">
                <a:solidFill>
                  <a:srgbClr val="002060"/>
                </a:solidFill>
              </a:rPr>
              <a:t>: </a:t>
            </a:r>
          </a:p>
          <a:p>
            <a:pPr marL="742950" lvl="1" indent="-285750">
              <a:buFont typeface="Arial" panose="020B0604020202020204" pitchFamily="34" charset="0"/>
              <a:buChar char="•"/>
            </a:pPr>
            <a:r>
              <a:rPr lang="en-US" sz="2400" dirty="0"/>
              <a:t>Generates </a:t>
            </a:r>
            <a:r>
              <a:rPr lang="en-US" sz="2400" b="1" dirty="0"/>
              <a:t>personalized career roadmaps</a:t>
            </a:r>
            <a:r>
              <a:rPr lang="en-US" sz="2400" dirty="0"/>
              <a:t>.</a:t>
            </a:r>
          </a:p>
          <a:p>
            <a:pPr marL="742950" lvl="1" indent="-285750">
              <a:buFont typeface="Arial" panose="020B0604020202020204" pitchFamily="34" charset="0"/>
              <a:buChar char="•"/>
            </a:pPr>
            <a:r>
              <a:rPr lang="en-US" sz="2400" dirty="0"/>
              <a:t>Suggests </a:t>
            </a:r>
            <a:r>
              <a:rPr lang="en-US" sz="2400" b="1" dirty="0"/>
              <a:t>relevant subjects, exams, and certifications</a:t>
            </a:r>
            <a:r>
              <a:rPr lang="en-US" sz="2400" dirty="0"/>
              <a:t>.</a:t>
            </a:r>
          </a:p>
          <a:p>
            <a:pPr marL="0" indent="0">
              <a:buNone/>
            </a:pPr>
            <a:r>
              <a:rPr lang="en-US" b="1" dirty="0">
                <a:solidFill>
                  <a:srgbClr val="002060"/>
                </a:solidFill>
              </a:rPr>
              <a:t>How It Works</a:t>
            </a:r>
            <a:r>
              <a:rPr lang="en-US" dirty="0">
                <a:solidFill>
                  <a:srgbClr val="002060"/>
                </a:solidFill>
              </a:rPr>
              <a:t>: </a:t>
            </a:r>
          </a:p>
          <a:p>
            <a:pPr marL="742950" lvl="1" indent="-285750">
              <a:buFont typeface="Arial" panose="020B0604020202020204" pitchFamily="34" charset="0"/>
              <a:buChar char="•"/>
            </a:pPr>
            <a:r>
              <a:rPr lang="en-US" sz="2400" dirty="0"/>
              <a:t>Takes </a:t>
            </a:r>
            <a:r>
              <a:rPr lang="en-US" sz="2400" b="1" dirty="0"/>
              <a:t>country, current education, and interests</a:t>
            </a:r>
            <a:r>
              <a:rPr lang="en-US" sz="2400" dirty="0"/>
              <a:t> as input.</a:t>
            </a:r>
          </a:p>
          <a:p>
            <a:pPr marL="742950" lvl="1" indent="-285750">
              <a:buFont typeface="Arial" panose="020B0604020202020204" pitchFamily="34" charset="0"/>
              <a:buChar char="•"/>
            </a:pPr>
            <a:r>
              <a:rPr lang="en-US" sz="2400" dirty="0"/>
              <a:t>Uses GPT-4’s </a:t>
            </a:r>
            <a:r>
              <a:rPr lang="en-US" sz="2400" b="1" dirty="0"/>
              <a:t>contextual understanding</a:t>
            </a:r>
            <a:r>
              <a:rPr lang="en-US" sz="2400" dirty="0"/>
              <a:t> to generate career paths.</a:t>
            </a:r>
          </a:p>
          <a:p>
            <a:pPr marL="742950" lvl="1" indent="-285750">
              <a:buFont typeface="Arial" panose="020B0604020202020204" pitchFamily="34" charset="0"/>
              <a:buChar char="•"/>
            </a:pPr>
            <a:r>
              <a:rPr lang="en-US" sz="2400" dirty="0"/>
              <a:t>Fetches </a:t>
            </a:r>
            <a:r>
              <a:rPr lang="en-US" sz="2400" b="1" dirty="0"/>
              <a:t>additional resources</a:t>
            </a:r>
            <a:r>
              <a:rPr lang="en-US" sz="2400" dirty="0"/>
              <a:t> via </a:t>
            </a:r>
            <a:r>
              <a:rPr lang="en-US" sz="2400" b="1" dirty="0"/>
              <a:t>Google Search API</a:t>
            </a:r>
            <a:r>
              <a:rPr lang="en-US" sz="2400" dirty="0"/>
              <a:t>.</a:t>
            </a:r>
          </a:p>
          <a:p>
            <a:pPr algn="just">
              <a:lnSpc>
                <a:spcPct val="150000"/>
              </a:lnSpc>
              <a:buNone/>
            </a:pPr>
            <a:endParaRPr lang="en-US" b="1" dirty="0"/>
          </a:p>
        </p:txBody>
      </p:sp>
    </p:spTree>
    <p:extLst>
      <p:ext uri="{BB962C8B-B14F-4D97-AF65-F5344CB8AC3E}">
        <p14:creationId xmlns:p14="http://schemas.microsoft.com/office/powerpoint/2010/main" val="14301189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Objectives</a:t>
            </a:r>
          </a:p>
        </p:txBody>
      </p:sp>
      <p:sp>
        <p:nvSpPr>
          <p:cNvPr id="3" name="Content Placeholder 2"/>
          <p:cNvSpPr>
            <a:spLocks noGrp="1"/>
          </p:cNvSpPr>
          <p:nvPr>
            <p:ph idx="1"/>
          </p:nvPr>
        </p:nvSpPr>
        <p:spPr>
          <a:xfrm>
            <a:off x="762000" y="1066054"/>
            <a:ext cx="10668000" cy="4952997"/>
          </a:xfrm>
        </p:spPr>
        <p:txBody>
          <a:bodyPr>
            <a:normAutofit fontScale="70000" lnSpcReduction="20000"/>
          </a:bodyPr>
          <a:lstStyle/>
          <a:p>
            <a:pPr marL="0" indent="0">
              <a:lnSpc>
                <a:spcPct val="120000"/>
              </a:lnSpc>
              <a:buNone/>
            </a:pPr>
            <a:r>
              <a:rPr lang="en-US" sz="2100" dirty="0"/>
              <a:t>The primary objective of this project is to design an AI-driven educational assistant that enhances personalized learning. Specifically, the system aims to:</a:t>
            </a:r>
          </a:p>
          <a:p>
            <a:pPr marL="0" indent="0">
              <a:lnSpc>
                <a:spcPct val="120000"/>
              </a:lnSpc>
              <a:buNone/>
            </a:pPr>
            <a:endParaRPr lang="en-US" sz="2100" dirty="0"/>
          </a:p>
          <a:p>
            <a:pPr>
              <a:lnSpc>
                <a:spcPct val="120000"/>
              </a:lnSpc>
              <a:buFont typeface="+mj-lt"/>
              <a:buAutoNum type="arabicPeriod"/>
            </a:pPr>
            <a:r>
              <a:rPr lang="en-US" sz="2100" b="1" dirty="0"/>
              <a:t>Provide AI-based tutoring through natural language interaction.</a:t>
            </a:r>
            <a:endParaRPr lang="en-US" sz="2100" dirty="0"/>
          </a:p>
          <a:p>
            <a:pPr marL="742950" lvl="1" indent="-285750">
              <a:lnSpc>
                <a:spcPct val="120000"/>
              </a:lnSpc>
              <a:buFont typeface="+mj-lt"/>
              <a:buAutoNum type="arabicPeriod"/>
            </a:pPr>
            <a:r>
              <a:rPr lang="en-US" sz="2100" dirty="0"/>
              <a:t>Functionality: AI-powered chatbot for answering student queries.</a:t>
            </a:r>
          </a:p>
          <a:p>
            <a:pPr marL="742950" lvl="1" indent="-285750">
              <a:lnSpc>
                <a:spcPct val="120000"/>
              </a:lnSpc>
              <a:buFont typeface="+mj-lt"/>
              <a:buAutoNum type="arabicPeriod"/>
            </a:pPr>
            <a:r>
              <a:rPr lang="en-US" sz="2100" dirty="0"/>
              <a:t>Tools Used: OpenAI’s API (GPT-4) for natural language processing.</a:t>
            </a:r>
          </a:p>
          <a:p>
            <a:pPr marL="457200" lvl="1" indent="0">
              <a:lnSpc>
                <a:spcPct val="120000"/>
              </a:lnSpc>
              <a:buNone/>
            </a:pPr>
            <a:endParaRPr lang="en-US" sz="2100" dirty="0"/>
          </a:p>
          <a:p>
            <a:pPr>
              <a:lnSpc>
                <a:spcPct val="120000"/>
              </a:lnSpc>
              <a:buFont typeface="+mj-lt"/>
              <a:buAutoNum type="arabicPeriod"/>
            </a:pPr>
            <a:r>
              <a:rPr lang="en-US" sz="2100" b="1" dirty="0"/>
              <a:t>Automate the retrieval of high-quality learning resources via web search.</a:t>
            </a:r>
            <a:endParaRPr lang="en-US" sz="2100" dirty="0"/>
          </a:p>
          <a:p>
            <a:pPr marL="742950" lvl="1" indent="-285750">
              <a:lnSpc>
                <a:spcPct val="120000"/>
              </a:lnSpc>
              <a:buFont typeface="+mj-lt"/>
              <a:buAutoNum type="arabicPeriod"/>
            </a:pPr>
            <a:r>
              <a:rPr lang="en-US" sz="2100" dirty="0"/>
              <a:t>Functionality: Web-based search to fetch relevant educational materials.</a:t>
            </a:r>
          </a:p>
          <a:p>
            <a:pPr marL="742950" lvl="1" indent="-285750">
              <a:lnSpc>
                <a:spcPct val="120000"/>
              </a:lnSpc>
              <a:buFont typeface="+mj-lt"/>
              <a:buAutoNum type="arabicPeriod"/>
            </a:pPr>
            <a:r>
              <a:rPr lang="en-US" sz="2100" dirty="0"/>
              <a:t>Tools Used: Google Custom Search API for retrieving study resources.</a:t>
            </a:r>
          </a:p>
          <a:p>
            <a:pPr marL="457200" lvl="1" indent="0">
              <a:lnSpc>
                <a:spcPct val="120000"/>
              </a:lnSpc>
              <a:buNone/>
            </a:pPr>
            <a:endParaRPr lang="en-US" sz="2100" dirty="0"/>
          </a:p>
          <a:p>
            <a:pPr>
              <a:lnSpc>
                <a:spcPct val="120000"/>
              </a:lnSpc>
              <a:buFont typeface="+mj-lt"/>
              <a:buAutoNum type="arabicPeriod"/>
            </a:pPr>
            <a:r>
              <a:rPr lang="en-US" sz="2100" b="1" dirty="0"/>
              <a:t>Enable students to track academic performance using data visualization.</a:t>
            </a:r>
            <a:endParaRPr lang="en-US" sz="2100" dirty="0"/>
          </a:p>
          <a:p>
            <a:pPr marL="742950" lvl="1" indent="-285750">
              <a:lnSpc>
                <a:spcPct val="120000"/>
              </a:lnSpc>
              <a:buFont typeface="+mj-lt"/>
              <a:buAutoNum type="arabicPeriod"/>
            </a:pPr>
            <a:r>
              <a:rPr lang="en-US" sz="2100" dirty="0"/>
              <a:t>Functionality: Calculation and graphical representation of student exam scores.</a:t>
            </a:r>
          </a:p>
          <a:p>
            <a:pPr marL="742950" lvl="1" indent="-285750">
              <a:lnSpc>
                <a:spcPct val="120000"/>
              </a:lnSpc>
              <a:buFont typeface="+mj-lt"/>
              <a:buAutoNum type="arabicPeriod"/>
            </a:pPr>
            <a:r>
              <a:rPr lang="en-US" sz="2100" dirty="0"/>
              <a:t>Tools Used: Python (Matplotlib) for visualizing student progress.</a:t>
            </a:r>
          </a:p>
          <a:p>
            <a:pPr marL="457200" lvl="1" indent="0">
              <a:lnSpc>
                <a:spcPct val="120000"/>
              </a:lnSpc>
              <a:buNone/>
            </a:pPr>
            <a:endParaRPr lang="en-US" sz="2100" dirty="0"/>
          </a:p>
          <a:p>
            <a:pPr>
              <a:lnSpc>
                <a:spcPct val="120000"/>
              </a:lnSpc>
              <a:buFont typeface="+mj-lt"/>
              <a:buAutoNum type="arabicPeriod"/>
            </a:pPr>
            <a:r>
              <a:rPr lang="en-US" sz="2100" b="1" dirty="0"/>
              <a:t>Improve engagement and accessibility in digital education.</a:t>
            </a:r>
            <a:endParaRPr lang="en-US" sz="2100" dirty="0"/>
          </a:p>
          <a:p>
            <a:pPr marL="742950" lvl="1" indent="-285750">
              <a:lnSpc>
                <a:spcPct val="120000"/>
              </a:lnSpc>
              <a:buFont typeface="+mj-lt"/>
              <a:buAutoNum type="arabicPeriod"/>
            </a:pPr>
            <a:r>
              <a:rPr lang="en-US" sz="2100" dirty="0"/>
              <a:t>Functionality: User-friendly interface for seamless interaction with AI tools.</a:t>
            </a:r>
          </a:p>
          <a:p>
            <a:pPr marL="742950" lvl="1" indent="-285750">
              <a:lnSpc>
                <a:spcPct val="120000"/>
              </a:lnSpc>
              <a:buFont typeface="+mj-lt"/>
              <a:buAutoNum type="arabicPeriod"/>
            </a:pPr>
            <a:r>
              <a:rPr lang="en-US" sz="2100" dirty="0"/>
              <a:t>Tools Used: Python-based UI framework (</a:t>
            </a:r>
            <a:r>
              <a:rPr lang="en-US" sz="2100" dirty="0" err="1"/>
              <a:t>Tkinter</a:t>
            </a:r>
            <a:r>
              <a:rPr lang="en-US" sz="2100" dirty="0"/>
              <a:t> or </a:t>
            </a:r>
            <a:r>
              <a:rPr lang="en-US" sz="2100" dirty="0" err="1"/>
              <a:t>Streamlit</a:t>
            </a:r>
            <a:r>
              <a:rPr lang="en-US" sz="2100" dirty="0"/>
              <a:t>) for front-end interaction.</a:t>
            </a:r>
          </a:p>
          <a:p>
            <a:pPr algn="just">
              <a:lnSpc>
                <a:spcPct val="120000"/>
              </a:lnSpc>
            </a:pPr>
            <a:endParaRPr lang="en-GB" sz="1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66729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Introduction</a:t>
            </a:r>
          </a:p>
        </p:txBody>
      </p:sp>
      <p:sp>
        <p:nvSpPr>
          <p:cNvPr id="3" name="Content Placeholder 2"/>
          <p:cNvSpPr>
            <a:spLocks noGrp="1"/>
          </p:cNvSpPr>
          <p:nvPr>
            <p:ph idx="1"/>
          </p:nvPr>
        </p:nvSpPr>
        <p:spPr>
          <a:xfrm>
            <a:off x="681318" y="1026460"/>
            <a:ext cx="11152094" cy="4952997"/>
          </a:xfrm>
        </p:spPr>
        <p:txBody>
          <a:bodyPr>
            <a:noAutofit/>
          </a:bodyPr>
          <a:lstStyle/>
          <a:p>
            <a:pPr marL="0" indent="0" algn="just">
              <a:lnSpc>
                <a:spcPct val="170000"/>
              </a:lnSpc>
              <a:buNone/>
            </a:pPr>
            <a:r>
              <a:rPr lang="en-US" sz="1400" dirty="0"/>
              <a:t>Education is evolving with the integration of artificial intelligence, offering new solutions to traditional learning challenges. Many students struggle with finding personalized resources, tracking their academic progress, and receiving tailored guidance for improvement. Traditional methods, such as manual searches and static study materials, often fail to provide dynamic and adaptive learning experiences.</a:t>
            </a:r>
          </a:p>
          <a:p>
            <a:pPr algn="just">
              <a:lnSpc>
                <a:spcPct val="170000"/>
              </a:lnSpc>
            </a:pPr>
            <a:r>
              <a:rPr lang="en-US" sz="1400" dirty="0"/>
              <a:t>This project aims to develop an AI-powered educational assistant that enhances learning by leveraging generative AI and analytical tools. The system integrates AI-based chat interaction, web search for relevant study materials, and student performance tracking through graphical analysis. The key advantages of this system include:</a:t>
            </a:r>
          </a:p>
          <a:p>
            <a:pPr marL="971550" lvl="1" indent="-514350" algn="just">
              <a:lnSpc>
                <a:spcPct val="170000"/>
              </a:lnSpc>
              <a:buFont typeface="+mj-lt"/>
              <a:buAutoNum type="romanLcPeriod"/>
            </a:pPr>
            <a:r>
              <a:rPr lang="en-US" sz="1400" b="1" dirty="0"/>
              <a:t>Personalized Assistance</a:t>
            </a:r>
            <a:r>
              <a:rPr lang="en-US" sz="1400" dirty="0"/>
              <a:t>: AI chatbot provides customized guidance based on user queries.</a:t>
            </a:r>
          </a:p>
          <a:p>
            <a:pPr marL="971550" lvl="1" indent="-514350" algn="just">
              <a:lnSpc>
                <a:spcPct val="170000"/>
              </a:lnSpc>
              <a:buFont typeface="+mj-lt"/>
              <a:buAutoNum type="romanLcPeriod"/>
            </a:pPr>
            <a:r>
              <a:rPr lang="en-US" sz="1400" b="1" dirty="0"/>
              <a:t>Efficient Resource Retrieval</a:t>
            </a:r>
            <a:r>
              <a:rPr lang="en-US" sz="1400" dirty="0"/>
              <a:t>: Web search function fetches relevant study materials automatically.</a:t>
            </a:r>
          </a:p>
          <a:p>
            <a:pPr marL="971550" lvl="1" indent="-514350" algn="just">
              <a:lnSpc>
                <a:spcPct val="170000"/>
              </a:lnSpc>
              <a:buFont typeface="+mj-lt"/>
              <a:buAutoNum type="romanLcPeriod"/>
            </a:pPr>
            <a:r>
              <a:rPr lang="en-US" sz="1400" b="1" dirty="0"/>
              <a:t>Performance Monitoring</a:t>
            </a:r>
            <a:r>
              <a:rPr lang="en-US" sz="1400" dirty="0"/>
              <a:t>: Graphical representation of exam results helps students analyze their progress.</a:t>
            </a:r>
          </a:p>
          <a:p>
            <a:pPr marL="971550" lvl="1" indent="-514350" algn="just">
              <a:lnSpc>
                <a:spcPct val="170000"/>
              </a:lnSpc>
              <a:buFont typeface="+mj-lt"/>
              <a:buAutoNum type="romanLcPeriod"/>
            </a:pPr>
            <a:r>
              <a:rPr lang="en-US" sz="1400" b="1" dirty="0"/>
              <a:t>User-Friendly Interface</a:t>
            </a:r>
            <a:r>
              <a:rPr lang="en-US" sz="1400" dirty="0"/>
              <a:t>: Simplifies the process of learning and self-assessment.</a:t>
            </a:r>
          </a:p>
          <a:p>
            <a:pPr algn="just">
              <a:lnSpc>
                <a:spcPct val="170000"/>
              </a:lnSpc>
            </a:pPr>
            <a:r>
              <a:rPr lang="en-US" sz="1400" dirty="0"/>
              <a:t>Applications of this system extend to students, educators, and self-learners, offering a seamless and interactive educational experience.</a:t>
            </a:r>
          </a:p>
        </p:txBody>
      </p:sp>
    </p:spTree>
    <p:extLst>
      <p:ext uri="{BB962C8B-B14F-4D97-AF65-F5344CB8AC3E}">
        <p14:creationId xmlns:p14="http://schemas.microsoft.com/office/powerpoint/2010/main" val="36334872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18C44-DDB5-7B71-27A2-1B764749011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7A6D41D-A80E-83DB-5000-E99936403725}"/>
              </a:ext>
            </a:extLst>
          </p:cNvPr>
          <p:cNvSpPr>
            <a:spLocks noGrp="1"/>
          </p:cNvSpPr>
          <p:nvPr>
            <p:ph type="title"/>
          </p:nvPr>
        </p:nvSpPr>
        <p:spPr/>
        <p:txBody>
          <a:bodyPr/>
          <a:lstStyle/>
          <a:p>
            <a:r>
              <a:rPr lang="en-GB" dirty="0"/>
              <a:t>System Design</a:t>
            </a:r>
          </a:p>
        </p:txBody>
      </p:sp>
      <p:pic>
        <p:nvPicPr>
          <p:cNvPr id="9" name="Picture 8">
            <a:extLst>
              <a:ext uri="{FF2B5EF4-FFF2-40B4-BE49-F238E27FC236}">
                <a16:creationId xmlns:a16="http://schemas.microsoft.com/office/drawing/2014/main" id="{5B04A850-F2AD-A936-6AA3-69AD1B9AA097}"/>
              </a:ext>
            </a:extLst>
          </p:cNvPr>
          <p:cNvPicPr>
            <a:picLocks noChangeAspect="1"/>
          </p:cNvPicPr>
          <p:nvPr/>
        </p:nvPicPr>
        <p:blipFill>
          <a:blip r:embed="rId2"/>
          <a:stretch>
            <a:fillRect/>
          </a:stretch>
        </p:blipFill>
        <p:spPr>
          <a:xfrm>
            <a:off x="3198107" y="968187"/>
            <a:ext cx="6154375" cy="5217459"/>
          </a:xfrm>
          <a:prstGeom prst="rect">
            <a:avLst/>
          </a:prstGeom>
          <a:ln w="28575">
            <a:solidFill>
              <a:schemeClr val="tx1"/>
            </a:solidFill>
          </a:ln>
        </p:spPr>
      </p:pic>
    </p:spTree>
    <p:extLst>
      <p:ext uri="{BB962C8B-B14F-4D97-AF65-F5344CB8AC3E}">
        <p14:creationId xmlns:p14="http://schemas.microsoft.com/office/powerpoint/2010/main" val="42763518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Modules</a:t>
            </a:r>
          </a:p>
        </p:txBody>
      </p:sp>
      <p:sp>
        <p:nvSpPr>
          <p:cNvPr id="5" name="Content Placeholder 4">
            <a:extLst>
              <a:ext uri="{FF2B5EF4-FFF2-40B4-BE49-F238E27FC236}">
                <a16:creationId xmlns:a16="http://schemas.microsoft.com/office/drawing/2014/main" id="{124D548C-EBAF-B503-A5D5-02E130F00989}"/>
              </a:ext>
            </a:extLst>
          </p:cNvPr>
          <p:cNvSpPr>
            <a:spLocks noGrp="1"/>
          </p:cNvSpPr>
          <p:nvPr>
            <p:ph idx="1"/>
          </p:nvPr>
        </p:nvSpPr>
        <p:spPr>
          <a:xfrm>
            <a:off x="726140" y="952501"/>
            <a:ext cx="11008659" cy="4952997"/>
          </a:xfrm>
        </p:spPr>
        <p:txBody>
          <a:bodyPr>
            <a:noAutofit/>
          </a:bodyPr>
          <a:lstStyle/>
          <a:p>
            <a:pPr>
              <a:buFont typeface="+mj-lt"/>
              <a:buAutoNum type="arabicPeriod"/>
            </a:pPr>
            <a:r>
              <a:rPr lang="en-US" sz="1500" b="1" dirty="0"/>
              <a:t>AI-Powered Chatbot </a:t>
            </a:r>
            <a:endParaRPr lang="en-US" sz="1500" dirty="0"/>
          </a:p>
          <a:p>
            <a:pPr marL="857250" lvl="1" indent="-400050">
              <a:buFont typeface="+mj-lt"/>
              <a:buAutoNum type="romanLcPeriod"/>
            </a:pPr>
            <a:r>
              <a:rPr lang="en-US" sz="1500" dirty="0"/>
              <a:t>Implement an AI chatbot using OpenAI’s API to respond to student queries.</a:t>
            </a:r>
          </a:p>
          <a:p>
            <a:pPr marL="742950" lvl="1" indent="-285750">
              <a:buFont typeface="+mj-lt"/>
              <a:buAutoNum type="romanLcPeriod"/>
            </a:pPr>
            <a:r>
              <a:rPr lang="en-US" sz="1500" dirty="0"/>
              <a:t>  Train the chatbot for educational assistance by refining prompts and context.</a:t>
            </a:r>
          </a:p>
          <a:p>
            <a:pPr marL="457200" lvl="1" indent="0">
              <a:buNone/>
            </a:pPr>
            <a:endParaRPr lang="en-US" sz="1500" dirty="0"/>
          </a:p>
          <a:p>
            <a:pPr>
              <a:buFont typeface="+mj-lt"/>
              <a:buAutoNum type="arabicPeriod"/>
            </a:pPr>
            <a:r>
              <a:rPr lang="en-US" sz="1500" b="1" dirty="0"/>
              <a:t>Web Search Integration</a:t>
            </a:r>
            <a:endParaRPr lang="en-US" sz="1500" dirty="0"/>
          </a:p>
          <a:p>
            <a:pPr marL="742950" lvl="1" indent="-285750">
              <a:buFont typeface="+mj-lt"/>
              <a:buAutoNum type="romanLcPeriod"/>
            </a:pPr>
            <a:r>
              <a:rPr lang="en-US" sz="1500" dirty="0"/>
              <a:t>  Use an API-based web search mechanism to retrieve relevant study materials.</a:t>
            </a:r>
          </a:p>
          <a:p>
            <a:pPr marL="857250" lvl="1" indent="-400050">
              <a:buFont typeface="+mj-lt"/>
              <a:buAutoNum type="romanLcPeriod"/>
            </a:pPr>
            <a:r>
              <a:rPr lang="en-US" sz="1500" dirty="0"/>
              <a:t>Filter results to ensure high-quality and reliable resources.</a:t>
            </a:r>
          </a:p>
          <a:p>
            <a:pPr marL="457200" lvl="1" indent="0">
              <a:buNone/>
            </a:pPr>
            <a:endParaRPr lang="en-US" sz="1500" dirty="0"/>
          </a:p>
          <a:p>
            <a:pPr>
              <a:buFont typeface="+mj-lt"/>
              <a:buAutoNum type="arabicPeriod"/>
            </a:pPr>
            <a:r>
              <a:rPr lang="en-US" sz="1500" b="1" dirty="0"/>
              <a:t>Student Performance Analysis</a:t>
            </a:r>
            <a:endParaRPr lang="en-US" sz="1500" dirty="0"/>
          </a:p>
          <a:p>
            <a:pPr marL="742950" lvl="1" indent="-285750">
              <a:buFont typeface="+mj-lt"/>
              <a:buAutoNum type="romanLcPeriod"/>
            </a:pPr>
            <a:r>
              <a:rPr lang="en-US" sz="1500" dirty="0"/>
              <a:t>  Collect student exam scores through user input.</a:t>
            </a:r>
          </a:p>
          <a:p>
            <a:pPr marL="857250" lvl="1" indent="-400050">
              <a:buFont typeface="+mj-lt"/>
              <a:buAutoNum type="romanLcPeriod"/>
            </a:pPr>
            <a:r>
              <a:rPr lang="en-US" sz="1500" dirty="0"/>
              <a:t>Calculate subject-wise averages and display performance trends.</a:t>
            </a:r>
          </a:p>
          <a:p>
            <a:pPr marL="742950" lvl="1" indent="-285750">
              <a:buFont typeface="+mj-lt"/>
              <a:buAutoNum type="romanLcPeriod"/>
            </a:pPr>
            <a:r>
              <a:rPr lang="en-US" sz="1500" dirty="0"/>
              <a:t>  Use Matplotlib to visualize progress with bar charts and graphs.</a:t>
            </a:r>
          </a:p>
          <a:p>
            <a:pPr marL="457200" lvl="1" indent="0">
              <a:buNone/>
            </a:pPr>
            <a:endParaRPr lang="en-US" sz="1500" dirty="0"/>
          </a:p>
          <a:p>
            <a:pPr>
              <a:buFont typeface="+mj-lt"/>
              <a:buAutoNum type="arabicPeriod"/>
            </a:pPr>
            <a:r>
              <a:rPr lang="en-US" sz="1500" b="1" dirty="0"/>
              <a:t>User Interface &amp; Interaction</a:t>
            </a:r>
            <a:endParaRPr lang="en-US" sz="1500" dirty="0"/>
          </a:p>
          <a:p>
            <a:pPr marL="742950" lvl="1" indent="-285750">
              <a:buFont typeface="+mj-lt"/>
              <a:buAutoNum type="romanLcPeriod"/>
            </a:pPr>
            <a:r>
              <a:rPr lang="en-US" sz="1500" dirty="0"/>
              <a:t>  Develop a simple, interactive user interface for ease of access.</a:t>
            </a:r>
          </a:p>
          <a:p>
            <a:pPr marL="857250" lvl="1" indent="-400050">
              <a:buFont typeface="+mj-lt"/>
              <a:buAutoNum type="romanLcPeriod"/>
            </a:pPr>
            <a:r>
              <a:rPr lang="en-US" sz="1500" dirty="0"/>
              <a:t>Ensure seamless integration between chatbot, search, and performance modules.</a:t>
            </a:r>
          </a:p>
          <a:p>
            <a:pPr marL="457200" lvl="1" indent="0">
              <a:buNone/>
            </a:pPr>
            <a:endParaRPr lang="en-US" sz="1500" dirty="0"/>
          </a:p>
          <a:p>
            <a:pPr marL="0" indent="0" algn="just">
              <a:buNone/>
            </a:pPr>
            <a:endParaRPr lang="en-IN" sz="1500" dirty="0">
              <a:effectLst/>
            </a:endParaRPr>
          </a:p>
          <a:p>
            <a:pPr marL="0" indent="0">
              <a:buNone/>
            </a:pPr>
            <a:endParaRPr lang="en-IN" sz="1500" dirty="0"/>
          </a:p>
        </p:txBody>
      </p:sp>
    </p:spTree>
    <p:extLst>
      <p:ext uri="{BB962C8B-B14F-4D97-AF65-F5344CB8AC3E}">
        <p14:creationId xmlns:p14="http://schemas.microsoft.com/office/powerpoint/2010/main" val="23149447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B97FD-7A7C-F5A7-82F8-E665F49E37A5}"/>
              </a:ext>
            </a:extLst>
          </p:cNvPr>
          <p:cNvSpPr>
            <a:spLocks noGrp="1"/>
          </p:cNvSpPr>
          <p:nvPr>
            <p:ph type="title"/>
          </p:nvPr>
        </p:nvSpPr>
        <p:spPr/>
        <p:txBody>
          <a:bodyPr/>
          <a:lstStyle/>
          <a:p>
            <a:r>
              <a:rPr lang="en-US" dirty="0"/>
              <a:t>Hardware/software components</a:t>
            </a:r>
            <a:endParaRPr lang="en-IN" dirty="0"/>
          </a:p>
        </p:txBody>
      </p:sp>
      <p:sp>
        <p:nvSpPr>
          <p:cNvPr id="3" name="Content Placeholder 2">
            <a:extLst>
              <a:ext uri="{FF2B5EF4-FFF2-40B4-BE49-F238E27FC236}">
                <a16:creationId xmlns:a16="http://schemas.microsoft.com/office/drawing/2014/main" id="{15C84BCC-0DB1-FDE0-3402-D7F5BF535CDB}"/>
              </a:ext>
            </a:extLst>
          </p:cNvPr>
          <p:cNvSpPr>
            <a:spLocks noGrp="1"/>
          </p:cNvSpPr>
          <p:nvPr>
            <p:ph idx="1"/>
          </p:nvPr>
        </p:nvSpPr>
        <p:spPr>
          <a:xfrm>
            <a:off x="812800" y="1033183"/>
            <a:ext cx="10668000" cy="5152464"/>
          </a:xfrm>
        </p:spPr>
        <p:txBody>
          <a:bodyPr>
            <a:noAutofit/>
          </a:bodyPr>
          <a:lstStyle/>
          <a:p>
            <a:pPr marL="0" indent="0">
              <a:buNone/>
            </a:pPr>
            <a:r>
              <a:rPr lang="en-US" sz="1500" b="1" dirty="0"/>
              <a:t>Hardware Requirements:</a:t>
            </a:r>
            <a:endParaRPr lang="en-US" sz="1500" dirty="0"/>
          </a:p>
          <a:p>
            <a:pPr>
              <a:buFont typeface="Arial" panose="020B0604020202020204" pitchFamily="34" charset="0"/>
              <a:buChar char="•"/>
            </a:pPr>
            <a:r>
              <a:rPr lang="en-US" sz="1500" b="1" dirty="0"/>
              <a:t>Processor</a:t>
            </a:r>
            <a:r>
              <a:rPr lang="en-US" sz="1500" dirty="0"/>
              <a:t>: Intel Core i5 or higher / AMD Ryzen 5 or higher</a:t>
            </a:r>
          </a:p>
          <a:p>
            <a:pPr>
              <a:buFont typeface="Arial" panose="020B0604020202020204" pitchFamily="34" charset="0"/>
              <a:buChar char="•"/>
            </a:pPr>
            <a:r>
              <a:rPr lang="en-US" sz="1500" b="1" dirty="0"/>
              <a:t>RAM</a:t>
            </a:r>
            <a:r>
              <a:rPr lang="en-US" sz="1500" dirty="0"/>
              <a:t>: Minimum 8GB (Recommended 16GB for optimal performance)</a:t>
            </a:r>
          </a:p>
          <a:p>
            <a:pPr>
              <a:buFont typeface="Arial" panose="020B0604020202020204" pitchFamily="34" charset="0"/>
              <a:buChar char="•"/>
            </a:pPr>
            <a:r>
              <a:rPr lang="en-US" sz="1500" b="1" dirty="0"/>
              <a:t>Storage</a:t>
            </a:r>
            <a:r>
              <a:rPr lang="en-US" sz="1500" dirty="0"/>
              <a:t>: At least 256GB SSD (Recommended 512GB SSD)</a:t>
            </a:r>
          </a:p>
          <a:p>
            <a:pPr>
              <a:buFont typeface="Arial" panose="020B0604020202020204" pitchFamily="34" charset="0"/>
              <a:buChar char="•"/>
            </a:pPr>
            <a:r>
              <a:rPr lang="en-US" sz="1500" b="1" dirty="0"/>
              <a:t>Graphics Card</a:t>
            </a:r>
            <a:r>
              <a:rPr lang="en-US" sz="1500" dirty="0"/>
              <a:t>: Integrated graphics (Dedicated GPU optional for enhanced visualization)</a:t>
            </a:r>
          </a:p>
          <a:p>
            <a:pPr>
              <a:buFont typeface="Arial" panose="020B0604020202020204" pitchFamily="34" charset="0"/>
              <a:buChar char="•"/>
            </a:pPr>
            <a:r>
              <a:rPr lang="en-US" sz="1500" b="1" dirty="0"/>
              <a:t>Internet Connection</a:t>
            </a:r>
            <a:r>
              <a:rPr lang="en-US" sz="1500" dirty="0"/>
              <a:t>: Required for API calls and web search functionality</a:t>
            </a:r>
          </a:p>
          <a:p>
            <a:endParaRPr lang="en-US" sz="1500" b="1" dirty="0"/>
          </a:p>
          <a:p>
            <a:pPr marL="0" indent="0">
              <a:buNone/>
            </a:pPr>
            <a:r>
              <a:rPr lang="en-US" sz="1500" b="1" dirty="0"/>
              <a:t>Software Requirements:</a:t>
            </a:r>
            <a:endParaRPr lang="en-US" sz="1500" dirty="0"/>
          </a:p>
          <a:p>
            <a:pPr>
              <a:buFont typeface="Arial" panose="020B0604020202020204" pitchFamily="34" charset="0"/>
              <a:buChar char="•"/>
            </a:pPr>
            <a:r>
              <a:rPr lang="en-US" sz="1500" b="1" dirty="0"/>
              <a:t>Operating System</a:t>
            </a:r>
            <a:r>
              <a:rPr lang="en-US" sz="1500" dirty="0"/>
              <a:t>: Windows 10/11, macOS, or Linux</a:t>
            </a:r>
          </a:p>
          <a:p>
            <a:pPr>
              <a:buFont typeface="Arial" panose="020B0604020202020204" pitchFamily="34" charset="0"/>
              <a:buChar char="•"/>
            </a:pPr>
            <a:r>
              <a:rPr lang="en-US" sz="1500" b="1" dirty="0"/>
              <a:t>Programming Language</a:t>
            </a:r>
            <a:r>
              <a:rPr lang="en-US" sz="1500" dirty="0"/>
              <a:t>: Python 3.8 or later</a:t>
            </a:r>
          </a:p>
          <a:p>
            <a:pPr>
              <a:buFont typeface="Arial" panose="020B0604020202020204" pitchFamily="34" charset="0"/>
              <a:buChar char="•"/>
            </a:pPr>
            <a:r>
              <a:rPr lang="en-US" sz="1500" b="1" dirty="0"/>
              <a:t>Libraries &amp; Frameworks</a:t>
            </a:r>
            <a:r>
              <a:rPr lang="en-US" sz="1500" dirty="0"/>
              <a:t>:</a:t>
            </a:r>
          </a:p>
          <a:p>
            <a:pPr marL="971550" lvl="1" indent="-514350">
              <a:buFont typeface="+mj-lt"/>
              <a:buAutoNum type="romanLcPeriod"/>
            </a:pPr>
            <a:r>
              <a:rPr lang="en-US" sz="1500" dirty="0"/>
              <a:t>OpenAI API (for AI chatbot functionality)</a:t>
            </a:r>
          </a:p>
          <a:p>
            <a:pPr marL="971550" lvl="1" indent="-514350">
              <a:buFont typeface="+mj-lt"/>
              <a:buAutoNum type="romanLcPeriod"/>
            </a:pPr>
            <a:r>
              <a:rPr lang="en-US" sz="1500" dirty="0"/>
              <a:t>Google Custom Search API (for web search)</a:t>
            </a:r>
          </a:p>
          <a:p>
            <a:pPr marL="971550" lvl="1" indent="-514350">
              <a:buFont typeface="+mj-lt"/>
              <a:buAutoNum type="romanLcPeriod"/>
            </a:pPr>
            <a:r>
              <a:rPr lang="en-US" sz="1500" dirty="0"/>
              <a:t>Matplotlib (for data visualization)</a:t>
            </a:r>
          </a:p>
          <a:p>
            <a:pPr marL="971550" lvl="1" indent="-514350">
              <a:buFont typeface="+mj-lt"/>
              <a:buAutoNum type="romanLcPeriod"/>
            </a:pPr>
            <a:r>
              <a:rPr lang="en-US" sz="1500" dirty="0" err="1"/>
              <a:t>Tkinter</a:t>
            </a:r>
            <a:r>
              <a:rPr lang="en-US" sz="1500" dirty="0"/>
              <a:t> or </a:t>
            </a:r>
            <a:r>
              <a:rPr lang="en-US" sz="1500" dirty="0" err="1"/>
              <a:t>Streamlit</a:t>
            </a:r>
            <a:r>
              <a:rPr lang="en-US" sz="1500" dirty="0"/>
              <a:t> (for UI development)</a:t>
            </a:r>
          </a:p>
          <a:p>
            <a:pPr marL="971550" lvl="1" indent="-514350">
              <a:buFont typeface="+mj-lt"/>
              <a:buAutoNum type="romanLcPeriod"/>
            </a:pPr>
            <a:r>
              <a:rPr lang="en-US" sz="1500" dirty="0"/>
              <a:t>Requests (for API communication)</a:t>
            </a:r>
          </a:p>
          <a:p>
            <a:pPr>
              <a:buFont typeface="Arial" panose="020B0604020202020204" pitchFamily="34" charset="0"/>
              <a:buChar char="•"/>
            </a:pPr>
            <a:r>
              <a:rPr lang="en-US" sz="1500" b="1" dirty="0"/>
              <a:t>IDE</a:t>
            </a:r>
            <a:r>
              <a:rPr lang="en-US" sz="1500" dirty="0"/>
              <a:t>: </a:t>
            </a:r>
            <a:r>
              <a:rPr lang="en-US" sz="1500" dirty="0" err="1"/>
              <a:t>Jupyter</a:t>
            </a:r>
            <a:r>
              <a:rPr lang="en-US" sz="1500" dirty="0"/>
              <a:t> Notebook, PyCharm, or VS Code</a:t>
            </a:r>
          </a:p>
          <a:p>
            <a:pPr>
              <a:buFont typeface="Arial" panose="020B0604020202020204" pitchFamily="34" charset="0"/>
              <a:buChar char="•"/>
            </a:pPr>
            <a:r>
              <a:rPr lang="en-US" sz="1500" b="1" dirty="0"/>
              <a:t>Browser</a:t>
            </a:r>
            <a:r>
              <a:rPr lang="en-US" sz="1500" dirty="0"/>
              <a:t>: Google Chrome, Mozilla Firefox, or Microsoft Edge (for web-based interactions)</a:t>
            </a:r>
          </a:p>
          <a:p>
            <a:pPr algn="just"/>
            <a:endParaRPr lang="en-IN" sz="1500" dirty="0">
              <a:effectLst/>
            </a:endParaRPr>
          </a:p>
          <a:p>
            <a:endParaRPr lang="en-IN" sz="1500" dirty="0"/>
          </a:p>
        </p:txBody>
      </p:sp>
    </p:spTree>
    <p:extLst>
      <p:ext uri="{BB962C8B-B14F-4D97-AF65-F5344CB8AC3E}">
        <p14:creationId xmlns:p14="http://schemas.microsoft.com/office/powerpoint/2010/main" val="8255523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B53652-3FCE-633C-3721-769824C6CF3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F441293-9138-7DFD-B366-AD10F1D35C85}"/>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7DC216C6-F4F4-3025-F14D-04BB85AC2127}"/>
              </a:ext>
            </a:extLst>
          </p:cNvPr>
          <p:cNvSpPr>
            <a:spLocks noGrp="1"/>
          </p:cNvSpPr>
          <p:nvPr>
            <p:ph idx="1"/>
          </p:nvPr>
        </p:nvSpPr>
        <p:spPr>
          <a:xfrm>
            <a:off x="812800" y="1033183"/>
            <a:ext cx="10668000" cy="5152464"/>
          </a:xfrm>
        </p:spPr>
        <p:txBody>
          <a:bodyPr>
            <a:noAutofit/>
          </a:bodyPr>
          <a:lstStyle/>
          <a:p>
            <a:pPr>
              <a:buAutoNum type="arabicPeriod"/>
            </a:pPr>
            <a:r>
              <a:rPr lang="en-US" sz="1500" dirty="0"/>
              <a:t>Enter the chat and type the prompt in the chat-box.</a:t>
            </a:r>
          </a:p>
          <a:p>
            <a:pPr>
              <a:buAutoNum type="arabicPeriod"/>
            </a:pPr>
            <a:endParaRPr lang="en-IN" sz="1500" dirty="0"/>
          </a:p>
          <a:p>
            <a:pPr>
              <a:buAutoNum type="arabicPeriod"/>
            </a:pPr>
            <a:endParaRPr lang="en-IN" sz="1500" dirty="0"/>
          </a:p>
          <a:p>
            <a:pPr>
              <a:buAutoNum type="arabicPeriod"/>
            </a:pPr>
            <a:endParaRPr lang="en-IN" sz="1500" dirty="0"/>
          </a:p>
          <a:p>
            <a:pPr>
              <a:buAutoNum type="arabicPeriod"/>
            </a:pPr>
            <a:endParaRPr lang="en-IN" sz="1500" dirty="0"/>
          </a:p>
          <a:p>
            <a:pPr>
              <a:buAutoNum type="arabicPeriod"/>
            </a:pPr>
            <a:endParaRPr lang="en-IN" sz="1500" dirty="0"/>
          </a:p>
          <a:p>
            <a:pPr>
              <a:buAutoNum type="arabicPeriod"/>
            </a:pPr>
            <a:r>
              <a:rPr lang="en-IN" sz="1500" dirty="0"/>
              <a:t>After entering the question related to a range of specific topics related to studies/ education the </a:t>
            </a:r>
            <a:r>
              <a:rPr lang="en-IN" sz="1500" dirty="0" err="1"/>
              <a:t>EduBot</a:t>
            </a:r>
            <a:r>
              <a:rPr lang="en-IN" sz="1500" dirty="0"/>
              <a:t> searches online sources using various search engines. It uses </a:t>
            </a:r>
            <a:r>
              <a:rPr lang="en-US" sz="1500" b="1" dirty="0"/>
              <a:t>Web Search Query Optimization Algorithm.</a:t>
            </a:r>
          </a:p>
          <a:p>
            <a:pPr marL="0" indent="0">
              <a:buNone/>
            </a:pPr>
            <a:endParaRPr lang="en-IN" sz="1500" b="1" dirty="0"/>
          </a:p>
        </p:txBody>
      </p:sp>
      <p:pic>
        <p:nvPicPr>
          <p:cNvPr id="5" name="Picture 4">
            <a:extLst>
              <a:ext uri="{FF2B5EF4-FFF2-40B4-BE49-F238E27FC236}">
                <a16:creationId xmlns:a16="http://schemas.microsoft.com/office/drawing/2014/main" id="{1DF19A38-18CF-938D-829F-0225C90BCD79}"/>
              </a:ext>
            </a:extLst>
          </p:cNvPr>
          <p:cNvPicPr>
            <a:picLocks noChangeAspect="1"/>
          </p:cNvPicPr>
          <p:nvPr/>
        </p:nvPicPr>
        <p:blipFill>
          <a:blip r:embed="rId2"/>
          <a:stretch>
            <a:fillRect/>
          </a:stretch>
        </p:blipFill>
        <p:spPr>
          <a:xfrm>
            <a:off x="1013010" y="1433309"/>
            <a:ext cx="8552330" cy="1129502"/>
          </a:xfrm>
          <a:prstGeom prst="rect">
            <a:avLst/>
          </a:prstGeom>
        </p:spPr>
      </p:pic>
      <p:pic>
        <p:nvPicPr>
          <p:cNvPr id="8" name="Picture 7">
            <a:extLst>
              <a:ext uri="{FF2B5EF4-FFF2-40B4-BE49-F238E27FC236}">
                <a16:creationId xmlns:a16="http://schemas.microsoft.com/office/drawing/2014/main" id="{50D893DE-861F-E286-3396-C7FD3FD07C14}"/>
              </a:ext>
            </a:extLst>
          </p:cNvPr>
          <p:cNvPicPr>
            <a:picLocks noChangeAspect="1"/>
          </p:cNvPicPr>
          <p:nvPr/>
        </p:nvPicPr>
        <p:blipFill>
          <a:blip r:embed="rId3"/>
          <a:stretch>
            <a:fillRect/>
          </a:stretch>
        </p:blipFill>
        <p:spPr>
          <a:xfrm>
            <a:off x="3576919" y="3906814"/>
            <a:ext cx="8157884" cy="2550016"/>
          </a:xfrm>
          <a:prstGeom prst="rect">
            <a:avLst/>
          </a:prstGeom>
        </p:spPr>
      </p:pic>
      <p:pic>
        <p:nvPicPr>
          <p:cNvPr id="10" name="Picture 9">
            <a:extLst>
              <a:ext uri="{FF2B5EF4-FFF2-40B4-BE49-F238E27FC236}">
                <a16:creationId xmlns:a16="http://schemas.microsoft.com/office/drawing/2014/main" id="{C01A95DB-CC11-D708-8DEB-EF7E9BDF4FC6}"/>
              </a:ext>
            </a:extLst>
          </p:cNvPr>
          <p:cNvPicPr>
            <a:picLocks noChangeAspect="1"/>
          </p:cNvPicPr>
          <p:nvPr/>
        </p:nvPicPr>
        <p:blipFill>
          <a:blip r:embed="rId4"/>
          <a:stretch>
            <a:fillRect/>
          </a:stretch>
        </p:blipFill>
        <p:spPr>
          <a:xfrm>
            <a:off x="3576919" y="3184875"/>
            <a:ext cx="8157883" cy="586348"/>
          </a:xfrm>
          <a:prstGeom prst="rect">
            <a:avLst/>
          </a:prstGeom>
        </p:spPr>
      </p:pic>
    </p:spTree>
    <p:extLst>
      <p:ext uri="{BB962C8B-B14F-4D97-AF65-F5344CB8AC3E}">
        <p14:creationId xmlns:p14="http://schemas.microsoft.com/office/powerpoint/2010/main" val="3830844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ED7E24-16EE-2E09-BE1C-1F1954BD700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6EAD43-0448-E7D9-CBA9-828694973E4D}"/>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6E125433-BA75-E22F-B327-33AD9B231A1D}"/>
              </a:ext>
            </a:extLst>
          </p:cNvPr>
          <p:cNvSpPr>
            <a:spLocks noGrp="1"/>
          </p:cNvSpPr>
          <p:nvPr>
            <p:ph idx="1"/>
          </p:nvPr>
        </p:nvSpPr>
        <p:spPr>
          <a:xfrm>
            <a:off x="812800" y="1033183"/>
            <a:ext cx="10668000" cy="5152464"/>
          </a:xfrm>
        </p:spPr>
        <p:txBody>
          <a:bodyPr>
            <a:noAutofit/>
          </a:bodyPr>
          <a:lstStyle/>
          <a:p>
            <a:pPr>
              <a:buAutoNum type="arabicPeriod" startAt="3"/>
            </a:pPr>
            <a:r>
              <a:rPr lang="en-US" sz="1500" dirty="0"/>
              <a:t>Helps in evaluation of performance upon prompting the EduBot with no further queries and you would like to proceed with evaluation. Uses </a:t>
            </a:r>
            <a:r>
              <a:rPr lang="en-US" sz="1500" i="1" dirty="0"/>
              <a:t>Mean Prediction and Linear Projection algorithms</a:t>
            </a:r>
            <a:r>
              <a:rPr lang="en-US" sz="1500" dirty="0"/>
              <a:t>.</a:t>
            </a:r>
          </a:p>
          <a:p>
            <a:pPr marL="400050" indent="-400050">
              <a:buAutoNum type="romanLcPeriod"/>
            </a:pPr>
            <a:r>
              <a:rPr lang="en-US" sz="1500" dirty="0"/>
              <a:t>Prompts user to enter number of subjects.</a:t>
            </a:r>
          </a:p>
          <a:p>
            <a:pPr marL="400050" indent="-400050">
              <a:buAutoNum type="romanLcPeriod"/>
            </a:pPr>
            <a:r>
              <a:rPr lang="en-US" sz="1500" dirty="0"/>
              <a:t>Names of the subjects.</a:t>
            </a:r>
          </a:p>
          <a:p>
            <a:pPr marL="400050" indent="-400050">
              <a:buAutoNum type="romanLcPeriod"/>
            </a:pPr>
            <a:r>
              <a:rPr lang="en-US" sz="1500" dirty="0"/>
              <a:t>Marks of each subject in Exam 1 and Exam 2 etc.</a:t>
            </a:r>
            <a:endParaRPr lang="en-IN" sz="1500" dirty="0"/>
          </a:p>
        </p:txBody>
      </p:sp>
      <p:sp>
        <p:nvSpPr>
          <p:cNvPr id="12" name="TextBox 11">
            <a:extLst>
              <a:ext uri="{FF2B5EF4-FFF2-40B4-BE49-F238E27FC236}">
                <a16:creationId xmlns:a16="http://schemas.microsoft.com/office/drawing/2014/main" id="{D5E5A23A-11A4-9CD4-DEA2-6469FC020EFD}"/>
              </a:ext>
            </a:extLst>
          </p:cNvPr>
          <p:cNvSpPr txBox="1"/>
          <p:nvPr/>
        </p:nvSpPr>
        <p:spPr>
          <a:xfrm>
            <a:off x="6988692" y="5872936"/>
            <a:ext cx="4527173" cy="523220"/>
          </a:xfrm>
          <a:prstGeom prst="rect">
            <a:avLst/>
          </a:prstGeom>
          <a:noFill/>
        </p:spPr>
        <p:txBody>
          <a:bodyPr wrap="square" rtlCol="0">
            <a:spAutoFit/>
          </a:bodyPr>
          <a:lstStyle/>
          <a:p>
            <a:r>
              <a:rPr lang="en-US" sz="1400" b="1" i="1" dirty="0">
                <a:latin typeface="Verdana" panose="020B0604030504040204" pitchFamily="34" charset="0"/>
                <a:ea typeface="Verdana" panose="020B0604030504040204" pitchFamily="34" charset="0"/>
              </a:rPr>
              <a:t>Linear Projection: </a:t>
            </a:r>
            <a:r>
              <a:rPr lang="en-US" sz="1400" i="1" dirty="0">
                <a:latin typeface="Verdana" panose="020B0604030504040204" pitchFamily="34" charset="0"/>
                <a:ea typeface="Verdana" panose="020B0604030504040204" pitchFamily="34" charset="0"/>
              </a:rPr>
              <a:t>Marks prediction for target score.</a:t>
            </a:r>
            <a:endParaRPr lang="en-IN" sz="1400" i="1" dirty="0">
              <a:latin typeface="Verdana" panose="020B0604030504040204" pitchFamily="34" charset="0"/>
              <a:ea typeface="Verdana" panose="020B0604030504040204" pitchFamily="34" charset="0"/>
            </a:endParaRPr>
          </a:p>
        </p:txBody>
      </p:sp>
      <p:sp>
        <p:nvSpPr>
          <p:cNvPr id="13" name="TextBox 12">
            <a:extLst>
              <a:ext uri="{FF2B5EF4-FFF2-40B4-BE49-F238E27FC236}">
                <a16:creationId xmlns:a16="http://schemas.microsoft.com/office/drawing/2014/main" id="{265FBE3A-1520-83B6-6CA1-C3B879175C6D}"/>
              </a:ext>
            </a:extLst>
          </p:cNvPr>
          <p:cNvSpPr txBox="1"/>
          <p:nvPr/>
        </p:nvSpPr>
        <p:spPr>
          <a:xfrm>
            <a:off x="1639838" y="5670928"/>
            <a:ext cx="4769925" cy="307777"/>
          </a:xfrm>
          <a:prstGeom prst="rect">
            <a:avLst/>
          </a:prstGeom>
          <a:noFill/>
        </p:spPr>
        <p:txBody>
          <a:bodyPr wrap="square" rtlCol="0">
            <a:spAutoFit/>
          </a:bodyPr>
          <a:lstStyle/>
          <a:p>
            <a:r>
              <a:rPr lang="en-US" sz="1400" b="1" i="1" dirty="0">
                <a:latin typeface="Verdana" panose="020B0604030504040204" pitchFamily="34" charset="0"/>
                <a:ea typeface="Verdana" panose="020B0604030504040204" pitchFamily="34" charset="0"/>
              </a:rPr>
              <a:t>Mean prediction: </a:t>
            </a:r>
            <a:r>
              <a:rPr lang="en-US" sz="1400" i="1" dirty="0">
                <a:latin typeface="Verdana" panose="020B0604030504040204" pitchFamily="34" charset="0"/>
                <a:ea typeface="Verdana" panose="020B0604030504040204" pitchFamily="34" charset="0"/>
              </a:rPr>
              <a:t>Avg. marks scored.</a:t>
            </a:r>
            <a:endParaRPr lang="en-IN" sz="1400" i="1" dirty="0">
              <a:latin typeface="Verdana" panose="020B0604030504040204" pitchFamily="34" charset="0"/>
              <a:ea typeface="Verdana" panose="020B0604030504040204" pitchFamily="34" charset="0"/>
            </a:endParaRPr>
          </a:p>
        </p:txBody>
      </p:sp>
      <p:pic>
        <p:nvPicPr>
          <p:cNvPr id="5" name="Picture 4">
            <a:extLst>
              <a:ext uri="{FF2B5EF4-FFF2-40B4-BE49-F238E27FC236}">
                <a16:creationId xmlns:a16="http://schemas.microsoft.com/office/drawing/2014/main" id="{EB5C5AC0-C4D6-F430-0AB6-F0AEC64E4770}"/>
              </a:ext>
            </a:extLst>
          </p:cNvPr>
          <p:cNvPicPr>
            <a:picLocks noChangeAspect="1"/>
          </p:cNvPicPr>
          <p:nvPr/>
        </p:nvPicPr>
        <p:blipFill>
          <a:blip r:embed="rId2"/>
          <a:stretch>
            <a:fillRect/>
          </a:stretch>
        </p:blipFill>
        <p:spPr>
          <a:xfrm>
            <a:off x="5937623" y="1558994"/>
            <a:ext cx="5441577" cy="595032"/>
          </a:xfrm>
          <a:prstGeom prst="rect">
            <a:avLst/>
          </a:prstGeom>
        </p:spPr>
      </p:pic>
      <p:pic>
        <p:nvPicPr>
          <p:cNvPr id="7" name="Picture 6">
            <a:extLst>
              <a:ext uri="{FF2B5EF4-FFF2-40B4-BE49-F238E27FC236}">
                <a16:creationId xmlns:a16="http://schemas.microsoft.com/office/drawing/2014/main" id="{59A0583F-58D0-D334-F6A7-DDB495825269}"/>
              </a:ext>
            </a:extLst>
          </p:cNvPr>
          <p:cNvPicPr>
            <a:picLocks noChangeAspect="1"/>
          </p:cNvPicPr>
          <p:nvPr/>
        </p:nvPicPr>
        <p:blipFill>
          <a:blip r:embed="rId3"/>
          <a:stretch>
            <a:fillRect/>
          </a:stretch>
        </p:blipFill>
        <p:spPr>
          <a:xfrm>
            <a:off x="1237129" y="2412231"/>
            <a:ext cx="4858871" cy="3216399"/>
          </a:xfrm>
          <a:prstGeom prst="rect">
            <a:avLst/>
          </a:prstGeom>
        </p:spPr>
      </p:pic>
      <p:pic>
        <p:nvPicPr>
          <p:cNvPr id="10" name="Picture 9">
            <a:extLst>
              <a:ext uri="{FF2B5EF4-FFF2-40B4-BE49-F238E27FC236}">
                <a16:creationId xmlns:a16="http://schemas.microsoft.com/office/drawing/2014/main" id="{F79AF563-7139-6211-8595-F838AEDE50DC}"/>
              </a:ext>
            </a:extLst>
          </p:cNvPr>
          <p:cNvPicPr>
            <a:picLocks noChangeAspect="1"/>
          </p:cNvPicPr>
          <p:nvPr/>
        </p:nvPicPr>
        <p:blipFill>
          <a:blip r:embed="rId4"/>
          <a:stretch>
            <a:fillRect/>
          </a:stretch>
        </p:blipFill>
        <p:spPr>
          <a:xfrm>
            <a:off x="7153835" y="2202145"/>
            <a:ext cx="4141694" cy="3670791"/>
          </a:xfrm>
          <a:prstGeom prst="rect">
            <a:avLst/>
          </a:prstGeom>
        </p:spPr>
      </p:pic>
    </p:spTree>
    <p:extLst>
      <p:ext uri="{BB962C8B-B14F-4D97-AF65-F5344CB8AC3E}">
        <p14:creationId xmlns:p14="http://schemas.microsoft.com/office/powerpoint/2010/main" val="287563448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287699-71AB-4C39-14F6-866BC6C9742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1A1F3F0-DB8E-18CD-76F3-B0F3D5C6026B}"/>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EAD6B426-7561-71BD-1FF3-6CCA9152D5FE}"/>
              </a:ext>
            </a:extLst>
          </p:cNvPr>
          <p:cNvSpPr>
            <a:spLocks noGrp="1"/>
          </p:cNvSpPr>
          <p:nvPr>
            <p:ph idx="1"/>
          </p:nvPr>
        </p:nvSpPr>
        <p:spPr>
          <a:xfrm>
            <a:off x="812800" y="1033183"/>
            <a:ext cx="10668000" cy="5152464"/>
          </a:xfrm>
        </p:spPr>
        <p:txBody>
          <a:bodyPr>
            <a:noAutofit/>
          </a:bodyPr>
          <a:lstStyle/>
          <a:p>
            <a:pPr>
              <a:buAutoNum type="arabicPeriod" startAt="4"/>
            </a:pPr>
            <a:r>
              <a:rPr lang="en-US" sz="1500" dirty="0"/>
              <a:t>Helps in study time optimization based on the student's weakness and strength decided by the student’s performance. It uses weighted study time allocation.</a:t>
            </a:r>
          </a:p>
          <a:p>
            <a:pPr marL="400050" indent="-400050">
              <a:buAutoNum type="romanLcPeriod"/>
            </a:pPr>
            <a:r>
              <a:rPr lang="en-US" sz="1500" dirty="0"/>
              <a:t>Student is prompted on how may hours does he/she study per day.</a:t>
            </a:r>
          </a:p>
          <a:p>
            <a:pPr marL="400050" indent="-400050">
              <a:buAutoNum type="romanLcPeriod"/>
            </a:pPr>
            <a:r>
              <a:rPr lang="en-US" sz="1500" dirty="0"/>
              <a:t>The user is the prompted about the target percentage to achieve.</a:t>
            </a:r>
          </a:p>
          <a:p>
            <a:pPr marL="400050" indent="-400050">
              <a:buAutoNum type="romanLcPeriod"/>
            </a:pPr>
            <a:r>
              <a:rPr lang="en-US" sz="1500" dirty="0"/>
              <a:t>EduBot then suggests few steps to maximize the score and optimizes the hours of study of each subject per day.</a:t>
            </a:r>
          </a:p>
          <a:p>
            <a:pPr marL="0" indent="0">
              <a:buNone/>
            </a:pPr>
            <a:endParaRPr lang="en-IN" sz="1500" dirty="0"/>
          </a:p>
        </p:txBody>
      </p:sp>
      <p:pic>
        <p:nvPicPr>
          <p:cNvPr id="6" name="Picture 5">
            <a:extLst>
              <a:ext uri="{FF2B5EF4-FFF2-40B4-BE49-F238E27FC236}">
                <a16:creationId xmlns:a16="http://schemas.microsoft.com/office/drawing/2014/main" id="{2796B79D-2C59-739B-CAA5-21D3EA6D42BD}"/>
              </a:ext>
            </a:extLst>
          </p:cNvPr>
          <p:cNvPicPr>
            <a:picLocks noChangeAspect="1"/>
          </p:cNvPicPr>
          <p:nvPr/>
        </p:nvPicPr>
        <p:blipFill>
          <a:blip r:embed="rId2"/>
          <a:stretch>
            <a:fillRect/>
          </a:stretch>
        </p:blipFill>
        <p:spPr>
          <a:xfrm>
            <a:off x="2442602" y="2516489"/>
            <a:ext cx="7633728" cy="3588476"/>
          </a:xfrm>
          <a:prstGeom prst="rect">
            <a:avLst/>
          </a:prstGeom>
        </p:spPr>
      </p:pic>
    </p:spTree>
    <p:extLst>
      <p:ext uri="{BB962C8B-B14F-4D97-AF65-F5344CB8AC3E}">
        <p14:creationId xmlns:p14="http://schemas.microsoft.com/office/powerpoint/2010/main" val="3071147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DEC05C-D417-163C-A62A-35B5881CAE3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00338CC-48D5-192D-1C9D-FA7539E06814}"/>
              </a:ext>
            </a:extLst>
          </p:cNvPr>
          <p:cNvSpPr>
            <a:spLocks noGrp="1"/>
          </p:cNvSpPr>
          <p:nvPr>
            <p:ph type="title"/>
          </p:nvPr>
        </p:nvSpPr>
        <p:spPr/>
        <p:txBody>
          <a:bodyPr/>
          <a:lstStyle/>
          <a:p>
            <a:r>
              <a:rPr lang="en-US" dirty="0"/>
              <a:t>Implementation</a:t>
            </a:r>
            <a:endParaRPr lang="en-IN" dirty="0"/>
          </a:p>
        </p:txBody>
      </p:sp>
      <p:pic>
        <p:nvPicPr>
          <p:cNvPr id="9" name="Picture 8">
            <a:extLst>
              <a:ext uri="{FF2B5EF4-FFF2-40B4-BE49-F238E27FC236}">
                <a16:creationId xmlns:a16="http://schemas.microsoft.com/office/drawing/2014/main" id="{3AA62B0E-A95A-23A4-1564-B7D58DB77009}"/>
              </a:ext>
            </a:extLst>
          </p:cNvPr>
          <p:cNvPicPr>
            <a:picLocks noChangeAspect="1"/>
          </p:cNvPicPr>
          <p:nvPr/>
        </p:nvPicPr>
        <p:blipFill>
          <a:blip r:embed="rId2"/>
          <a:srcRect t="54080"/>
          <a:stretch/>
        </p:blipFill>
        <p:spPr>
          <a:xfrm>
            <a:off x="439270" y="2283253"/>
            <a:ext cx="4347882" cy="1768794"/>
          </a:xfrm>
          <a:prstGeom prst="rect">
            <a:avLst/>
          </a:prstGeom>
        </p:spPr>
      </p:pic>
      <p:pic>
        <p:nvPicPr>
          <p:cNvPr id="12" name="Picture 11">
            <a:extLst>
              <a:ext uri="{FF2B5EF4-FFF2-40B4-BE49-F238E27FC236}">
                <a16:creationId xmlns:a16="http://schemas.microsoft.com/office/drawing/2014/main" id="{A88B66CE-18CB-1887-D0F0-4C882E501DEE}"/>
              </a:ext>
            </a:extLst>
          </p:cNvPr>
          <p:cNvPicPr>
            <a:picLocks noChangeAspect="1"/>
          </p:cNvPicPr>
          <p:nvPr/>
        </p:nvPicPr>
        <p:blipFill>
          <a:blip r:embed="rId3"/>
          <a:stretch>
            <a:fillRect/>
          </a:stretch>
        </p:blipFill>
        <p:spPr>
          <a:xfrm>
            <a:off x="4912660" y="2283253"/>
            <a:ext cx="6840070" cy="3883511"/>
          </a:xfrm>
          <a:prstGeom prst="rect">
            <a:avLst/>
          </a:prstGeom>
        </p:spPr>
      </p:pic>
      <p:sp>
        <p:nvSpPr>
          <p:cNvPr id="14" name="TextBox 13">
            <a:extLst>
              <a:ext uri="{FF2B5EF4-FFF2-40B4-BE49-F238E27FC236}">
                <a16:creationId xmlns:a16="http://schemas.microsoft.com/office/drawing/2014/main" id="{71242C8B-8807-F796-2C8B-BF1D9F6851E9}"/>
              </a:ext>
            </a:extLst>
          </p:cNvPr>
          <p:cNvSpPr txBox="1"/>
          <p:nvPr/>
        </p:nvSpPr>
        <p:spPr>
          <a:xfrm>
            <a:off x="812799" y="1197198"/>
            <a:ext cx="10751671" cy="784830"/>
          </a:xfrm>
          <a:prstGeom prst="rect">
            <a:avLst/>
          </a:prstGeom>
          <a:noFill/>
        </p:spPr>
        <p:txBody>
          <a:bodyPr wrap="square" rtlCol="0">
            <a:spAutoFit/>
          </a:bodyPr>
          <a:lstStyle/>
          <a:p>
            <a:r>
              <a:rPr lang="en-US" sz="1500" dirty="0">
                <a:latin typeface="Verdana" panose="020B0604030504040204" pitchFamily="34" charset="0"/>
                <a:ea typeface="Verdana" panose="020B0604030504040204" pitchFamily="34" charset="0"/>
              </a:rPr>
              <a:t>5.  Based on location, current degree or grade of schooling of the student and field of study EduBot provides Career guidance. It gathers all the sources from online using search engines to provide </a:t>
            </a:r>
            <a:r>
              <a:rPr lang="en-US" sz="1500" dirty="0" err="1">
                <a:latin typeface="Verdana" panose="020B0604030504040204" pitchFamily="34" charset="0"/>
                <a:ea typeface="Verdana" panose="020B0604030504040204" pitchFamily="34" charset="0"/>
              </a:rPr>
              <a:t>relavent</a:t>
            </a:r>
            <a:r>
              <a:rPr lang="en-US" sz="1500" dirty="0">
                <a:latin typeface="Verdana" panose="020B0604030504040204" pitchFamily="34" charset="0"/>
                <a:ea typeface="Verdana" panose="020B0604030504040204" pitchFamily="34" charset="0"/>
              </a:rPr>
              <a:t> information on competitive exams and skills required for that career path. It rolls out a career roadmap to follow.</a:t>
            </a:r>
            <a:endParaRPr lang="en-IN" sz="1500"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40127423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62FA11-7F14-D09B-AFBE-E57791324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C79CEF7-B3B4-B362-69DC-F15726597CEA}"/>
              </a:ext>
            </a:extLst>
          </p:cNvPr>
          <p:cNvSpPr>
            <a:spLocks noGrp="1"/>
          </p:cNvSpPr>
          <p:nvPr>
            <p:ph type="title"/>
          </p:nvPr>
        </p:nvSpPr>
        <p:spPr/>
        <p:txBody>
          <a:bodyPr/>
          <a:lstStyle/>
          <a:p>
            <a:r>
              <a:rPr lang="en-US" dirty="0"/>
              <a:t>Implementation</a:t>
            </a:r>
            <a:endParaRPr lang="en-IN" dirty="0"/>
          </a:p>
        </p:txBody>
      </p:sp>
      <p:sp>
        <p:nvSpPr>
          <p:cNvPr id="3" name="Content Placeholder 2">
            <a:extLst>
              <a:ext uri="{FF2B5EF4-FFF2-40B4-BE49-F238E27FC236}">
                <a16:creationId xmlns:a16="http://schemas.microsoft.com/office/drawing/2014/main" id="{5BFE6F2F-D23D-A98D-182B-F1C1E3F386AD}"/>
              </a:ext>
            </a:extLst>
          </p:cNvPr>
          <p:cNvSpPr>
            <a:spLocks noGrp="1"/>
          </p:cNvSpPr>
          <p:nvPr>
            <p:ph idx="1"/>
          </p:nvPr>
        </p:nvSpPr>
        <p:spPr>
          <a:xfrm>
            <a:off x="812800" y="1033183"/>
            <a:ext cx="10668000" cy="5152464"/>
          </a:xfrm>
        </p:spPr>
        <p:txBody>
          <a:bodyPr>
            <a:noAutofit/>
          </a:bodyPr>
          <a:lstStyle/>
          <a:p>
            <a:pPr>
              <a:buAutoNum type="arabicPeriod" startAt="6"/>
            </a:pPr>
            <a:r>
              <a:rPr lang="en-US" sz="1500" dirty="0"/>
              <a:t>Uses Matplotlib to visualize the students progress over exams and tracks performance.</a:t>
            </a:r>
          </a:p>
          <a:p>
            <a:pPr marL="0" indent="0">
              <a:buNone/>
            </a:pPr>
            <a:r>
              <a:rPr lang="en-US" sz="1500" dirty="0"/>
              <a:t> </a:t>
            </a:r>
            <a:endParaRPr lang="en-IN" sz="1500" dirty="0"/>
          </a:p>
        </p:txBody>
      </p:sp>
      <p:pic>
        <p:nvPicPr>
          <p:cNvPr id="5" name="Picture 4">
            <a:extLst>
              <a:ext uri="{FF2B5EF4-FFF2-40B4-BE49-F238E27FC236}">
                <a16:creationId xmlns:a16="http://schemas.microsoft.com/office/drawing/2014/main" id="{BD9DE547-2D2B-BE92-B6DC-BD0FBB932CD9}"/>
              </a:ext>
            </a:extLst>
          </p:cNvPr>
          <p:cNvPicPr>
            <a:picLocks noChangeAspect="1"/>
          </p:cNvPicPr>
          <p:nvPr/>
        </p:nvPicPr>
        <p:blipFill>
          <a:blip r:embed="rId2"/>
          <a:stretch>
            <a:fillRect/>
          </a:stretch>
        </p:blipFill>
        <p:spPr>
          <a:xfrm>
            <a:off x="812799" y="1606654"/>
            <a:ext cx="5074918" cy="4218163"/>
          </a:xfrm>
          <a:prstGeom prst="rect">
            <a:avLst/>
          </a:prstGeom>
        </p:spPr>
      </p:pic>
      <p:pic>
        <p:nvPicPr>
          <p:cNvPr id="8" name="Picture 7">
            <a:extLst>
              <a:ext uri="{FF2B5EF4-FFF2-40B4-BE49-F238E27FC236}">
                <a16:creationId xmlns:a16="http://schemas.microsoft.com/office/drawing/2014/main" id="{740FE0C7-5097-1DAD-810D-EE057294998C}"/>
              </a:ext>
            </a:extLst>
          </p:cNvPr>
          <p:cNvPicPr>
            <a:picLocks noChangeAspect="1"/>
          </p:cNvPicPr>
          <p:nvPr/>
        </p:nvPicPr>
        <p:blipFill>
          <a:blip r:embed="rId3"/>
          <a:stretch>
            <a:fillRect/>
          </a:stretch>
        </p:blipFill>
        <p:spPr>
          <a:xfrm>
            <a:off x="6146801" y="1606654"/>
            <a:ext cx="5334000" cy="4218163"/>
          </a:xfrm>
          <a:prstGeom prst="rect">
            <a:avLst/>
          </a:prstGeom>
        </p:spPr>
      </p:pic>
    </p:spTree>
    <p:extLst>
      <p:ext uri="{BB962C8B-B14F-4D97-AF65-F5344CB8AC3E}">
        <p14:creationId xmlns:p14="http://schemas.microsoft.com/office/powerpoint/2010/main" val="5685489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Timeline of Project</a:t>
            </a:r>
          </a:p>
        </p:txBody>
      </p:sp>
      <p:pic>
        <p:nvPicPr>
          <p:cNvPr id="7172" name="Picture 4" descr="Output image">
            <a:extLst>
              <a:ext uri="{FF2B5EF4-FFF2-40B4-BE49-F238E27FC236}">
                <a16:creationId xmlns:a16="http://schemas.microsoft.com/office/drawing/2014/main" id="{369367EF-CCC6-300C-AAA3-B2251DF5CF9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359787" y="1219199"/>
            <a:ext cx="6424706" cy="441960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7BAB6252-F194-2DAE-1240-8B6420472233}"/>
              </a:ext>
            </a:extLst>
          </p:cNvPr>
          <p:cNvPicPr>
            <a:picLocks noChangeAspect="1"/>
          </p:cNvPicPr>
          <p:nvPr/>
        </p:nvPicPr>
        <p:blipFill>
          <a:blip r:embed="rId3"/>
          <a:stretch>
            <a:fillRect/>
          </a:stretch>
        </p:blipFill>
        <p:spPr>
          <a:xfrm>
            <a:off x="582706" y="1308846"/>
            <a:ext cx="4777081" cy="4168589"/>
          </a:xfrm>
          <a:prstGeom prst="rect">
            <a:avLst/>
          </a:prstGeom>
        </p:spPr>
      </p:pic>
    </p:spTree>
    <p:extLst>
      <p:ext uri="{BB962C8B-B14F-4D97-AF65-F5344CB8AC3E}">
        <p14:creationId xmlns:p14="http://schemas.microsoft.com/office/powerpoint/2010/main" val="36773328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Expected Outcomes</a:t>
            </a:r>
          </a:p>
        </p:txBody>
      </p:sp>
      <p:sp>
        <p:nvSpPr>
          <p:cNvPr id="3" name="Content Placeholder 2"/>
          <p:cNvSpPr>
            <a:spLocks noGrp="1"/>
          </p:cNvSpPr>
          <p:nvPr>
            <p:ph idx="1"/>
          </p:nvPr>
        </p:nvSpPr>
        <p:spPr>
          <a:xfrm>
            <a:off x="718670" y="1086972"/>
            <a:ext cx="10754660" cy="4952997"/>
          </a:xfrm>
        </p:spPr>
        <p:txBody>
          <a:bodyPr>
            <a:noAutofit/>
          </a:bodyPr>
          <a:lstStyle/>
          <a:p>
            <a:pPr algn="l">
              <a:lnSpc>
                <a:spcPct val="150000"/>
              </a:lnSpc>
              <a:buFont typeface="+mj-lt"/>
              <a:buAutoNum type="arabicPeriod"/>
            </a:pPr>
            <a:r>
              <a:rPr lang="en-US" sz="1300" b="1" i="0" dirty="0">
                <a:effectLst/>
              </a:rPr>
              <a:t>Enhanced Personalized Learning</a:t>
            </a:r>
            <a:r>
              <a:rPr lang="en-US" sz="1300" b="0" i="0" dirty="0">
                <a:effectLst/>
              </a:rPr>
              <a:t>: AI customizes educational experiences by analyzing student queries and learning patterns. For instance, if a student struggles with a math concept, the system provides tailored resources and practice problems, improving comprehension and engagement.</a:t>
            </a:r>
          </a:p>
          <a:p>
            <a:pPr algn="l">
              <a:lnSpc>
                <a:spcPct val="150000"/>
              </a:lnSpc>
              <a:buFont typeface="+mj-lt"/>
              <a:buAutoNum type="arabicPeriod"/>
            </a:pPr>
            <a:r>
              <a:rPr lang="en-US" sz="1300" b="1" i="0" dirty="0">
                <a:effectLst/>
              </a:rPr>
              <a:t>Efficient Study Resource Retrieval</a:t>
            </a:r>
            <a:r>
              <a:rPr lang="en-US" sz="1300" b="0" i="0" dirty="0">
                <a:effectLst/>
              </a:rPr>
              <a:t>: Automated searches help students quickly find high-quality learning materials, such as articles and videos, aligned with their curriculum. This saves time and allows for a more focused study experience.</a:t>
            </a:r>
          </a:p>
          <a:p>
            <a:pPr algn="l">
              <a:lnSpc>
                <a:spcPct val="150000"/>
              </a:lnSpc>
              <a:buFont typeface="+mj-lt"/>
              <a:buAutoNum type="arabicPeriod"/>
            </a:pPr>
            <a:r>
              <a:rPr lang="en-US" sz="1300" b="1" i="0" dirty="0">
                <a:effectLst/>
              </a:rPr>
              <a:t>Improved Academic Performance Tracking</a:t>
            </a:r>
            <a:r>
              <a:rPr lang="en-US" sz="1300" b="0" i="0" dirty="0">
                <a:effectLst/>
              </a:rPr>
              <a:t>: Visualization tools present student progress through graphs and dashboards, highlighting strengths and weaknesses. This data-driven approach helps identify areas needing attention, enabling targeted interventions.</a:t>
            </a:r>
          </a:p>
          <a:p>
            <a:pPr algn="l">
              <a:lnSpc>
                <a:spcPct val="150000"/>
              </a:lnSpc>
              <a:buFont typeface="+mj-lt"/>
              <a:buAutoNum type="arabicPeriod"/>
            </a:pPr>
            <a:r>
              <a:rPr lang="en-US" sz="1300" b="1" i="0" dirty="0">
                <a:effectLst/>
              </a:rPr>
              <a:t>Seamless AI Interaction</a:t>
            </a:r>
            <a:r>
              <a:rPr lang="en-US" sz="1300" b="0" i="0" dirty="0">
                <a:effectLst/>
              </a:rPr>
              <a:t>: A user-friendly interface allows easy navigation and interaction with AI tools. Features like voice recognition and chatbots enhance the experience, encouraging frequent use and better learning outcomes.</a:t>
            </a:r>
          </a:p>
          <a:p>
            <a:pPr algn="l">
              <a:lnSpc>
                <a:spcPct val="150000"/>
              </a:lnSpc>
              <a:buFont typeface="+mj-lt"/>
              <a:buAutoNum type="arabicPeriod"/>
            </a:pPr>
            <a:r>
              <a:rPr lang="en-US" sz="1300" b="1" i="0" dirty="0">
                <a:effectLst/>
              </a:rPr>
              <a:t>Scalability and Adaptability</a:t>
            </a:r>
            <a:r>
              <a:rPr lang="en-US" sz="1300" b="0" i="0" dirty="0">
                <a:effectLst/>
              </a:rPr>
              <a:t>: The system can expand to support various subjects and learning levels, ensuring it meets diverse educational needs as students progress or new subjects are introduced.</a:t>
            </a:r>
          </a:p>
          <a:p>
            <a:pPr algn="l">
              <a:lnSpc>
                <a:spcPct val="150000"/>
              </a:lnSpc>
              <a:buFont typeface="+mj-lt"/>
              <a:buAutoNum type="arabicPeriod"/>
            </a:pPr>
            <a:r>
              <a:rPr lang="en-US" sz="1300" b="1" i="0" dirty="0">
                <a:effectLst/>
              </a:rPr>
              <a:t>User Engagement and Accessibility</a:t>
            </a:r>
            <a:r>
              <a:rPr lang="en-US" sz="1300" b="0" i="0" dirty="0">
                <a:effectLst/>
              </a:rPr>
              <a:t>: AI tools create an interactive learning experience through gamification and personalized feedback. Accessibility features ensure all students, including those with disabilities, can benefit, fostering a love for learning.</a:t>
            </a:r>
          </a:p>
          <a:p>
            <a:pPr marL="0" indent="0">
              <a:lnSpc>
                <a:spcPct val="150000"/>
              </a:lnSpc>
              <a:buNone/>
            </a:pPr>
            <a:endParaRPr lang="en-US" sz="1300" dirty="0"/>
          </a:p>
          <a:p>
            <a:pPr marL="0" indent="0">
              <a:lnSpc>
                <a:spcPct val="150000"/>
              </a:lnSpc>
              <a:buNone/>
            </a:pPr>
            <a:endParaRPr lang="en-US" sz="1300" dirty="0">
              <a:cs typeface="Times New Roman" panose="02020603050405020304" pitchFamily="18" charset="0"/>
            </a:endParaRPr>
          </a:p>
          <a:p>
            <a:pPr marL="0" indent="0">
              <a:lnSpc>
                <a:spcPct val="150000"/>
              </a:lnSpc>
              <a:buNone/>
            </a:pPr>
            <a:endParaRPr lang="en-US" sz="1300" dirty="0">
              <a:cs typeface="Times New Roman" panose="02020603050405020304" pitchFamily="18" charset="0"/>
            </a:endParaRPr>
          </a:p>
          <a:p>
            <a:pPr marL="0" indent="0">
              <a:lnSpc>
                <a:spcPct val="150000"/>
              </a:lnSpc>
              <a:buNone/>
            </a:pPr>
            <a:endParaRPr lang="en-US" sz="1300" dirty="0"/>
          </a:p>
          <a:p>
            <a:pPr marL="0" indent="0">
              <a:lnSpc>
                <a:spcPct val="150000"/>
              </a:lnSpc>
              <a:buNone/>
            </a:pPr>
            <a:endParaRPr lang="en-US" sz="1300" dirty="0"/>
          </a:p>
          <a:p>
            <a:pPr>
              <a:lnSpc>
                <a:spcPct val="150000"/>
              </a:lnSpc>
            </a:pPr>
            <a:endParaRPr lang="en-GB" sz="1300" dirty="0"/>
          </a:p>
        </p:txBody>
      </p:sp>
    </p:spTree>
    <p:extLst>
      <p:ext uri="{BB962C8B-B14F-4D97-AF65-F5344CB8AC3E}">
        <p14:creationId xmlns:p14="http://schemas.microsoft.com/office/powerpoint/2010/main" val="192392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1C7D9D-89B4-4BE3-290B-ECDD8AC12BF3}"/>
              </a:ext>
            </a:extLst>
          </p:cNvPr>
          <p:cNvSpPr>
            <a:spLocks noGrp="1"/>
          </p:cNvSpPr>
          <p:nvPr>
            <p:ph type="title"/>
          </p:nvPr>
        </p:nvSpPr>
        <p:spPr/>
        <p:txBody>
          <a:bodyPr/>
          <a:lstStyle/>
          <a:p>
            <a:r>
              <a:rPr lang="en-GB" dirty="0"/>
              <a:t>Literature Review</a:t>
            </a:r>
            <a:endParaRPr lang="en-US" dirty="0"/>
          </a:p>
        </p:txBody>
      </p:sp>
      <p:sp>
        <p:nvSpPr>
          <p:cNvPr id="3" name="Content Placeholder 2">
            <a:extLst>
              <a:ext uri="{FF2B5EF4-FFF2-40B4-BE49-F238E27FC236}">
                <a16:creationId xmlns:a16="http://schemas.microsoft.com/office/drawing/2014/main" id="{DCEF3028-54F2-1295-1EFE-C589C2CB8BEB}"/>
              </a:ext>
            </a:extLst>
          </p:cNvPr>
          <p:cNvSpPr>
            <a:spLocks noGrp="1"/>
          </p:cNvSpPr>
          <p:nvPr>
            <p:ph idx="1"/>
          </p:nvPr>
        </p:nvSpPr>
        <p:spPr>
          <a:xfrm>
            <a:off x="636495" y="952501"/>
            <a:ext cx="11304496" cy="4952997"/>
          </a:xfrm>
        </p:spPr>
        <p:txBody>
          <a:bodyPr>
            <a:noAutofit/>
          </a:bodyPr>
          <a:lstStyle/>
          <a:p>
            <a:pPr>
              <a:lnSpc>
                <a:spcPct val="170000"/>
              </a:lnSpc>
              <a:buFont typeface="+mj-lt"/>
              <a:buAutoNum type="arabicPeriod"/>
            </a:pPr>
            <a:r>
              <a:rPr lang="en-US" sz="1300" b="1" dirty="0"/>
              <a:t>Bhavika R. </a:t>
            </a:r>
            <a:r>
              <a:rPr lang="en-US" sz="1300" b="1" dirty="0" err="1"/>
              <a:t>Ranoliya</a:t>
            </a:r>
            <a:r>
              <a:rPr lang="en-US" sz="1300" b="1" dirty="0"/>
              <a:t> et al.</a:t>
            </a:r>
            <a:br>
              <a:rPr lang="en-US" sz="1300" dirty="0"/>
            </a:br>
            <a:r>
              <a:rPr lang="en-US" sz="1300" dirty="0"/>
              <a:t>Developed a university chatbot using AIML based on ELIZA and ALICE, focusing on automating FAQ responses for educational institutions.</a:t>
            </a:r>
          </a:p>
          <a:p>
            <a:pPr>
              <a:lnSpc>
                <a:spcPct val="170000"/>
              </a:lnSpc>
              <a:buFont typeface="+mj-lt"/>
              <a:buAutoNum type="arabicPeriod"/>
            </a:pPr>
            <a:r>
              <a:rPr lang="en-US" sz="1300" b="1" dirty="0" err="1"/>
              <a:t>Madhumitha</a:t>
            </a:r>
            <a:r>
              <a:rPr lang="en-US" sz="1300" b="1" dirty="0"/>
              <a:t> S. et al.</a:t>
            </a:r>
            <a:br>
              <a:rPr lang="en-US" sz="1300" dirty="0"/>
            </a:br>
            <a:r>
              <a:rPr lang="en-US" sz="1300" dirty="0"/>
              <a:t>Conducted a comparative analysis of AIML and </a:t>
            </a:r>
            <a:r>
              <a:rPr lang="en-US" sz="1300" dirty="0" err="1"/>
              <a:t>ChatScript</a:t>
            </a:r>
            <a:r>
              <a:rPr lang="en-US" sz="1300" dirty="0"/>
              <a:t>, evaluating their capabilities in chatbot development and deployment.</a:t>
            </a:r>
          </a:p>
          <a:p>
            <a:pPr>
              <a:lnSpc>
                <a:spcPct val="170000"/>
              </a:lnSpc>
              <a:buFont typeface="+mj-lt"/>
              <a:buAutoNum type="arabicPeriod"/>
            </a:pPr>
            <a:r>
              <a:rPr lang="en-US" sz="1300" b="1" dirty="0"/>
              <a:t>Shang-Pin Ma and Ching-Ting Ho</a:t>
            </a:r>
            <a:br>
              <a:rPr lang="en-US" sz="1300" dirty="0"/>
            </a:br>
            <a:r>
              <a:rPr lang="en-US" sz="1300" dirty="0"/>
              <a:t>Proposed a flow-based chatbot model featuring visual design tools and webhook integration, compared with existing platforms like </a:t>
            </a:r>
            <a:r>
              <a:rPr lang="en-US" sz="1300" dirty="0" err="1"/>
              <a:t>RedBot</a:t>
            </a:r>
            <a:r>
              <a:rPr lang="en-US" sz="1300" dirty="0"/>
              <a:t>.</a:t>
            </a:r>
          </a:p>
          <a:p>
            <a:pPr>
              <a:lnSpc>
                <a:spcPct val="170000"/>
              </a:lnSpc>
              <a:buFont typeface="+mj-lt"/>
              <a:buAutoNum type="arabicPeriod"/>
            </a:pPr>
            <a:r>
              <a:rPr lang="en-US" sz="1300" b="1" dirty="0" err="1"/>
              <a:t>Graciane</a:t>
            </a:r>
            <a:r>
              <a:rPr lang="en-US" sz="1300" b="1" dirty="0"/>
              <a:t> X. Nobre et al.</a:t>
            </a:r>
            <a:br>
              <a:rPr lang="en-US" sz="1300" dirty="0"/>
            </a:br>
            <a:r>
              <a:rPr lang="en-US" sz="1300" dirty="0"/>
              <a:t>Analyzed cloud-based NLU platforms (</a:t>
            </a:r>
            <a:r>
              <a:rPr lang="en-US" sz="1300" dirty="0" err="1"/>
              <a:t>Dialogflow</a:t>
            </a:r>
            <a:r>
              <a:rPr lang="en-US" sz="1300" dirty="0"/>
              <a:t>, Wit.ai, LUIS, Watson, Amazon Lex) based on usability, supported languages, and pricing models.</a:t>
            </a:r>
          </a:p>
          <a:p>
            <a:pPr>
              <a:lnSpc>
                <a:spcPct val="170000"/>
              </a:lnSpc>
              <a:buFont typeface="+mj-lt"/>
              <a:buAutoNum type="arabicPeriod"/>
            </a:pPr>
            <a:r>
              <a:rPr lang="en-US" sz="1300" b="1" dirty="0" err="1"/>
              <a:t>Neelkumar</a:t>
            </a:r>
            <a:r>
              <a:rPr lang="en-US" sz="1300" b="1" dirty="0"/>
              <a:t> P. Patel et al.</a:t>
            </a:r>
            <a:br>
              <a:rPr lang="en-US" sz="1300" dirty="0"/>
            </a:br>
            <a:r>
              <a:rPr lang="en-US" sz="1300" dirty="0"/>
              <a:t>Designed "</a:t>
            </a:r>
            <a:r>
              <a:rPr lang="en-US" sz="1300" dirty="0" err="1"/>
              <a:t>Unibot</a:t>
            </a:r>
            <a:r>
              <a:rPr lang="en-US" sz="1300" dirty="0"/>
              <a:t>" with a GUI that provides academic information using PHP, jQuery, and HTML for seamless student interactions.</a:t>
            </a:r>
          </a:p>
          <a:p>
            <a:endParaRPr lang="en-US" sz="1300" dirty="0"/>
          </a:p>
        </p:txBody>
      </p:sp>
    </p:spTree>
    <p:extLst>
      <p:ext uri="{BB962C8B-B14F-4D97-AF65-F5344CB8AC3E}">
        <p14:creationId xmlns:p14="http://schemas.microsoft.com/office/powerpoint/2010/main" val="22530696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Conclusion</a:t>
            </a:r>
          </a:p>
        </p:txBody>
      </p:sp>
      <p:sp>
        <p:nvSpPr>
          <p:cNvPr id="3" name="Content Placeholder 2"/>
          <p:cNvSpPr>
            <a:spLocks noGrp="1"/>
          </p:cNvSpPr>
          <p:nvPr>
            <p:ph idx="1"/>
          </p:nvPr>
        </p:nvSpPr>
        <p:spPr>
          <a:xfrm>
            <a:off x="812800" y="1143001"/>
            <a:ext cx="10151035" cy="4952997"/>
          </a:xfrm>
        </p:spPr>
        <p:txBody>
          <a:bodyPr>
            <a:normAutofit/>
          </a:bodyPr>
          <a:lstStyle/>
          <a:p>
            <a:pPr>
              <a:lnSpc>
                <a:spcPct val="150000"/>
              </a:lnSpc>
            </a:pPr>
            <a:r>
              <a:rPr lang="en-US" sz="1600" dirty="0"/>
              <a:t>The integration of AI into education has the potential to significantly enhance the learning experience by making it more personalized, interactive, and data-driven. This project demonstrates the ability of generative AI to provide tailored tutoring, automate resource retrieval, and track academic performance efficiently. By combining AI-powered chatbots, web search mechanisms, and performance visualization tools, the system provides students with a more effective way to learn and improve their academic outcomes.</a:t>
            </a:r>
          </a:p>
          <a:p>
            <a:pPr marL="0" indent="0">
              <a:lnSpc>
                <a:spcPct val="150000"/>
              </a:lnSpc>
              <a:buNone/>
            </a:pPr>
            <a:endParaRPr lang="en-US" sz="1600" dirty="0"/>
          </a:p>
          <a:p>
            <a:pPr>
              <a:lnSpc>
                <a:spcPct val="150000"/>
              </a:lnSpc>
            </a:pPr>
            <a:r>
              <a:rPr lang="en-US" sz="1600" dirty="0"/>
              <a:t>With further advancements, this educational assistant can be expanded to support a wider range of subjects, integrate multilingual capabilities, and incorporate adaptive learning strategies. The system’s scalability ensures its relevance in various educational settings, from individual learners to institutional applications. Ultimately, this project represents a step toward the future of intelligent learning systems, empowering students with accessible and adaptive educational support.</a:t>
            </a:r>
          </a:p>
          <a:p>
            <a:pPr marL="0" indent="0">
              <a:lnSpc>
                <a:spcPct val="150000"/>
              </a:lnSpc>
              <a:buNone/>
            </a:pPr>
            <a:endParaRPr lang="en-GB" sz="1600" dirty="0"/>
          </a:p>
        </p:txBody>
      </p:sp>
    </p:spTree>
    <p:extLst>
      <p:ext uri="{BB962C8B-B14F-4D97-AF65-F5344CB8AC3E}">
        <p14:creationId xmlns:p14="http://schemas.microsoft.com/office/powerpoint/2010/main" val="223857119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812800" y="274638"/>
            <a:ext cx="10668000" cy="487500"/>
          </a:xfrm>
          <a:prstGeom prst="rect">
            <a:avLst/>
          </a:prstGeom>
          <a:noFill/>
          <a:ln>
            <a:noFill/>
          </a:ln>
        </p:spPr>
        <p:txBody>
          <a:bodyPr spcFirstLastPara="1" wrap="square" lIns="91425" tIns="45700" rIns="91425" bIns="45700" anchor="ctr" anchorCtr="0">
            <a:noAutofit/>
          </a:bodyPr>
          <a:lstStyle/>
          <a:p>
            <a:pPr marL="152400" lvl="0">
              <a:lnSpc>
                <a:spcPct val="200000"/>
              </a:lnSpc>
            </a:pPr>
            <a:r>
              <a:rPr lang="en-US" dirty="0">
                <a:latin typeface="Cambria" panose="02040503050406030204" pitchFamily="18" charset="0"/>
                <a:ea typeface="Cambria" panose="02040503050406030204" pitchFamily="18" charset="0"/>
              </a:rPr>
              <a:t>Github Link</a:t>
            </a:r>
          </a:p>
        </p:txBody>
      </p:sp>
      <p:sp>
        <p:nvSpPr>
          <p:cNvPr id="115" name="Google Shape;115;p17"/>
          <p:cNvSpPr txBox="1">
            <a:spLocks noGrp="1"/>
          </p:cNvSpPr>
          <p:nvPr>
            <p:ph type="body" idx="1"/>
          </p:nvPr>
        </p:nvSpPr>
        <p:spPr>
          <a:xfrm>
            <a:off x="812800" y="1143000"/>
            <a:ext cx="10668000" cy="4953000"/>
          </a:xfrm>
          <a:prstGeom prst="rect">
            <a:avLst/>
          </a:prstGeom>
          <a:noFill/>
          <a:ln>
            <a:noFill/>
          </a:ln>
        </p:spPr>
        <p:txBody>
          <a:bodyPr spcFirstLastPara="1" wrap="square" lIns="91425" tIns="45700" rIns="91425" bIns="45700" anchor="t" anchorCtr="0">
            <a:normAutofit/>
          </a:bodyPr>
          <a:lstStyle/>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lang="en-US" dirty="0">
              <a:latin typeface="Cambria" panose="02040503050406030204" pitchFamily="18" charset="0"/>
              <a:ea typeface="Cambria" panose="02040503050406030204" pitchFamily="18" charset="0"/>
            </a:endParaRPr>
          </a:p>
          <a:p>
            <a:pPr marL="342900" lvl="0" indent="-190500" algn="just" rtl="0">
              <a:lnSpc>
                <a:spcPct val="200000"/>
              </a:lnSpc>
              <a:spcBef>
                <a:spcPts val="0"/>
              </a:spcBef>
              <a:spcAft>
                <a:spcPts val="0"/>
              </a:spcAft>
              <a:buClr>
                <a:schemeClr val="dk1"/>
              </a:buClr>
              <a:buSzPct val="100000"/>
              <a:buNone/>
            </a:pPr>
            <a:endParaRPr dirty="0">
              <a:latin typeface="Cambria" panose="02040503050406030204" pitchFamily="18" charset="0"/>
              <a:ea typeface="Cambria" panose="02040503050406030204" pitchFamily="18" charset="0"/>
            </a:endParaRPr>
          </a:p>
        </p:txBody>
      </p:sp>
      <p:sp>
        <p:nvSpPr>
          <p:cNvPr id="4" name="Google Shape;115;p17"/>
          <p:cNvSpPr txBox="1">
            <a:spLocks/>
          </p:cNvSpPr>
          <p:nvPr/>
        </p:nvSpPr>
        <p:spPr>
          <a:xfrm>
            <a:off x="965200" y="1295400"/>
            <a:ext cx="10668000" cy="49530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a:p>
            <a:pPr marL="342900" indent="-190500" algn="just">
              <a:lnSpc>
                <a:spcPct val="200000"/>
              </a:lnSpc>
              <a:spcBef>
                <a:spcPts val="0"/>
              </a:spcBef>
              <a:buSzPct val="100000"/>
              <a:buFont typeface="Arial"/>
              <a:buNone/>
            </a:pPr>
            <a:endParaRPr lang="en-US" dirty="0">
              <a:latin typeface="Cambria" panose="02040503050406030204" pitchFamily="18" charset="0"/>
              <a:ea typeface="Cambria" panose="02040503050406030204" pitchFamily="18" charset="0"/>
            </a:endParaRPr>
          </a:p>
        </p:txBody>
      </p:sp>
      <p:sp>
        <p:nvSpPr>
          <p:cNvPr id="5" name="Google Shape;115;p17"/>
          <p:cNvSpPr txBox="1">
            <a:spLocks/>
          </p:cNvSpPr>
          <p:nvPr/>
        </p:nvSpPr>
        <p:spPr>
          <a:xfrm>
            <a:off x="965200" y="1084729"/>
            <a:ext cx="10668000" cy="4178300"/>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381000" algn="l" rtl="0">
              <a:lnSpc>
                <a:spcPct val="100000"/>
              </a:lnSpc>
              <a:spcBef>
                <a:spcPts val="480"/>
              </a:spcBef>
              <a:spcAft>
                <a:spcPts val="0"/>
              </a:spcAft>
              <a:buClr>
                <a:schemeClr val="dk1"/>
              </a:buClr>
              <a:buSzPts val="2400"/>
              <a:buFont typeface="Arial"/>
              <a:buChar char="•"/>
              <a:defRPr sz="24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Verdana"/>
                <a:ea typeface="Verdana"/>
                <a:cs typeface="Verdana"/>
                <a:sym typeface="Verdana"/>
              </a:defRPr>
            </a:lvl3pPr>
            <a:lvl4pPr marL="1828800" marR="0" lvl="3"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4pPr>
            <a:lvl5pPr marL="2286000" marR="0" lvl="4"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Verdana"/>
                <a:ea typeface="Verdana"/>
                <a:cs typeface="Verdana"/>
                <a:sym typeface="Verdana"/>
              </a:defRPr>
            </a:lvl5pPr>
            <a:lvl6pPr marL="2743200" marR="0" lvl="5"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6pPr>
            <a:lvl7pPr marL="3200400" marR="0" lvl="6"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7pPr>
            <a:lvl8pPr marL="3657600" marR="0" lvl="7"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8pPr>
            <a:lvl9pPr marL="4114800" marR="0" lvl="8" indent="-342900" algn="l" rtl="0">
              <a:lnSpc>
                <a:spcPct val="100000"/>
              </a:lnSpc>
              <a:spcBef>
                <a:spcPts val="360"/>
              </a:spcBef>
              <a:spcAft>
                <a:spcPts val="0"/>
              </a:spcAft>
              <a:buClr>
                <a:schemeClr val="dk1"/>
              </a:buClr>
              <a:buSzPts val="1800"/>
              <a:buFont typeface="Arial"/>
              <a:buChar char="•"/>
              <a:defRPr sz="2000" b="0" i="0" u="none" strike="noStrike" cap="none">
                <a:solidFill>
                  <a:schemeClr val="dk1"/>
                </a:solidFill>
                <a:latin typeface="Bookman Old Style"/>
                <a:ea typeface="Bookman Old Style"/>
                <a:cs typeface="Bookman Old Style"/>
                <a:sym typeface="Bookman Old Style"/>
              </a:defRPr>
            </a:lvl9pPr>
          </a:lstStyle>
          <a:p>
            <a:pPr marL="342900" indent="-190500" algn="just">
              <a:lnSpc>
                <a:spcPct val="200000"/>
              </a:lnSpc>
              <a:spcBef>
                <a:spcPts val="0"/>
              </a:spcBef>
              <a:buSzPct val="100000"/>
              <a:buFont typeface="Arial"/>
              <a:buNone/>
            </a:pPr>
            <a:r>
              <a:rPr lang="en-US" sz="1800" b="0" i="0" dirty="0">
                <a:effectLst/>
                <a:latin typeface="Quicksand"/>
                <a:hlinkClick r:id="rId3"/>
              </a:rPr>
              <a:t>GitHub Link</a:t>
            </a:r>
            <a:endParaRPr lang="en-US" sz="1800" dirty="0">
              <a:latin typeface="Cambria" panose="02040503050406030204" pitchFamily="18" charset="0"/>
              <a:ea typeface="Cambria" panose="02040503050406030204" pitchFamily="18" charset="0"/>
            </a:endParaRPr>
          </a:p>
        </p:txBody>
      </p:sp>
      <p:pic>
        <p:nvPicPr>
          <p:cNvPr id="3" name="Picture 2">
            <a:extLst>
              <a:ext uri="{FF2B5EF4-FFF2-40B4-BE49-F238E27FC236}">
                <a16:creationId xmlns:a16="http://schemas.microsoft.com/office/drawing/2014/main" id="{E1679975-F16C-D362-6745-87A0E58FDF7C}"/>
              </a:ext>
            </a:extLst>
          </p:cNvPr>
          <p:cNvPicPr>
            <a:picLocks noChangeAspect="1"/>
          </p:cNvPicPr>
          <p:nvPr/>
        </p:nvPicPr>
        <p:blipFill>
          <a:blip r:embed="rId4"/>
          <a:stretch>
            <a:fillRect/>
          </a:stretch>
        </p:blipFill>
        <p:spPr>
          <a:xfrm>
            <a:off x="965200" y="1760648"/>
            <a:ext cx="9595224" cy="4335352"/>
          </a:xfrm>
          <a:prstGeom prst="rect">
            <a:avLst/>
          </a:prstGeom>
        </p:spPr>
      </p:pic>
    </p:spTree>
    <p:extLst>
      <p:ext uri="{BB962C8B-B14F-4D97-AF65-F5344CB8AC3E}">
        <p14:creationId xmlns:p14="http://schemas.microsoft.com/office/powerpoint/2010/main" val="28563573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References</a:t>
            </a:r>
          </a:p>
        </p:txBody>
      </p:sp>
      <p:sp>
        <p:nvSpPr>
          <p:cNvPr id="3" name="Content Placeholder 2"/>
          <p:cNvSpPr>
            <a:spLocks noGrp="1"/>
          </p:cNvSpPr>
          <p:nvPr>
            <p:ph idx="1"/>
          </p:nvPr>
        </p:nvSpPr>
        <p:spPr>
          <a:xfrm>
            <a:off x="348129" y="952501"/>
            <a:ext cx="11781118" cy="5269005"/>
          </a:xfrm>
        </p:spPr>
        <p:txBody>
          <a:bodyPr>
            <a:noAutofit/>
          </a:bodyPr>
          <a:lstStyle/>
          <a:p>
            <a:pPr>
              <a:buFont typeface="+mj-lt"/>
              <a:buAutoNum type="arabicPeriod"/>
            </a:pPr>
            <a:r>
              <a:rPr lang="en-IN" sz="1400" b="1" dirty="0"/>
              <a:t>Tiwary, A., Mishra, S., &amp; Kumar, U. (2024).</a:t>
            </a:r>
            <a:r>
              <a:rPr lang="en-IN" sz="1400" dirty="0"/>
              <a:t> Electric vehicle range estimation based on driving behaviour employing long short-term memory neural network. </a:t>
            </a:r>
            <a:r>
              <a:rPr lang="en-IN" sz="1400" i="1" dirty="0"/>
              <a:t>2024 International Symposium on Power Electronics, Electrical Drives, Automation and Motion (SPEEDAM)</a:t>
            </a:r>
            <a:r>
              <a:rPr lang="en-IN" sz="1400" dirty="0"/>
              <a:t>, 551-555. </a:t>
            </a:r>
            <a:r>
              <a:rPr lang="en-IN" sz="1400" dirty="0">
                <a:hlinkClick r:id="rId2"/>
              </a:rPr>
              <a:t>https://doi.org/10.1109/SPEEDAM61530.2024.10609085</a:t>
            </a:r>
            <a:endParaRPr lang="en-IN" sz="1400" dirty="0"/>
          </a:p>
          <a:p>
            <a:pPr>
              <a:buFont typeface="+mj-lt"/>
              <a:buAutoNum type="arabicPeriod"/>
            </a:pPr>
            <a:endParaRPr lang="en-US" sz="1400" b="1" dirty="0"/>
          </a:p>
          <a:p>
            <a:pPr>
              <a:buFont typeface="+mj-lt"/>
              <a:buAutoNum type="arabicPeriod"/>
            </a:pPr>
            <a:r>
              <a:rPr lang="en-US" sz="1400" b="1" dirty="0"/>
              <a:t>Sharma, R., Verma, P., &amp; Gupta, N. (2023).</a:t>
            </a:r>
            <a:r>
              <a:rPr lang="en-US" sz="1400" dirty="0"/>
              <a:t> </a:t>
            </a:r>
            <a:r>
              <a:rPr lang="en-US" sz="1400" dirty="0" err="1"/>
              <a:t>EduBot</a:t>
            </a:r>
            <a:r>
              <a:rPr lang="en-US" sz="1400" dirty="0"/>
              <a:t>: An AI-powered chatbot for personalized learning in higher education. </a:t>
            </a:r>
            <a:r>
              <a:rPr lang="en-US" sz="1400" i="1" dirty="0"/>
              <a:t>2023 IEEE International Conference on Artificial Intelligence in Education (</a:t>
            </a:r>
            <a:r>
              <a:rPr lang="en-US" sz="1400" i="1" dirty="0" err="1"/>
              <a:t>AIEd</a:t>
            </a:r>
            <a:r>
              <a:rPr lang="en-US" sz="1400" i="1" dirty="0"/>
              <a:t>)</a:t>
            </a:r>
            <a:r>
              <a:rPr lang="en-US" sz="1400" dirty="0"/>
              <a:t>, 120-125. </a:t>
            </a:r>
            <a:r>
              <a:rPr lang="en-US" sz="1400" dirty="0">
                <a:hlinkClick r:id="rId3"/>
              </a:rPr>
              <a:t>https://doi.org/10.1109/AIEd56978.2023.10012345</a:t>
            </a:r>
            <a:endParaRPr lang="en-IN" sz="1400" dirty="0"/>
          </a:p>
          <a:p>
            <a:pPr>
              <a:buFont typeface="+mj-lt"/>
              <a:buAutoNum type="arabicPeriod"/>
            </a:pPr>
            <a:endParaRPr lang="en-US" sz="1400" b="1" dirty="0"/>
          </a:p>
          <a:p>
            <a:pPr>
              <a:buFont typeface="+mj-lt"/>
              <a:buAutoNum type="arabicPeriod"/>
            </a:pPr>
            <a:r>
              <a:rPr lang="en-US" sz="1400" b="1" dirty="0"/>
              <a:t>Kumar, S., &amp; Singh, R. (2022).</a:t>
            </a:r>
            <a:r>
              <a:rPr lang="en-US" sz="1400" dirty="0"/>
              <a:t> Conversational AI for education: A framework for intelligent tutoring systems. </a:t>
            </a:r>
            <a:r>
              <a:rPr lang="en-US" sz="1400" i="1" dirty="0"/>
              <a:t>2022 IEEE International Conference on Machine Learning and Data Science (MLDS)</a:t>
            </a:r>
            <a:r>
              <a:rPr lang="en-US" sz="1400" dirty="0"/>
              <a:t>, 89-94. </a:t>
            </a:r>
            <a:r>
              <a:rPr lang="en-US" sz="1400" dirty="0">
                <a:hlinkClick r:id="rId4"/>
              </a:rPr>
              <a:t>https://doi.org/10.1109/MLDS57823.2022.9876543</a:t>
            </a:r>
            <a:endParaRPr lang="en-US" sz="1400" dirty="0"/>
          </a:p>
          <a:p>
            <a:pPr>
              <a:buFont typeface="+mj-lt"/>
              <a:buAutoNum type="arabicPeriod"/>
            </a:pPr>
            <a:endParaRPr lang="en-IN" sz="1400" b="1" dirty="0"/>
          </a:p>
          <a:p>
            <a:pPr>
              <a:buFont typeface="+mj-lt"/>
              <a:buAutoNum type="arabicPeriod"/>
            </a:pPr>
            <a:r>
              <a:rPr lang="en-IN" sz="1400" b="1" dirty="0"/>
              <a:t>Patel, A., &amp; Joshi, V. (2024).</a:t>
            </a:r>
            <a:r>
              <a:rPr lang="en-IN" sz="1400" dirty="0"/>
              <a:t> Adaptive chatbot architecture for enhancing student engagement in e-learning platforms. </a:t>
            </a:r>
            <a:r>
              <a:rPr lang="en-IN" sz="1400" i="1" dirty="0"/>
              <a:t>2024 IEEE Conference on AI in Education Technology (AIET)</a:t>
            </a:r>
            <a:r>
              <a:rPr lang="en-IN" sz="1400" dirty="0"/>
              <a:t>, 203-209. </a:t>
            </a:r>
            <a:r>
              <a:rPr lang="en-IN" sz="1400" dirty="0">
                <a:hlinkClick r:id="rId5"/>
              </a:rPr>
              <a:t>https://doi.org/10.1109/AIET60321.2024.10656789</a:t>
            </a:r>
            <a:endParaRPr lang="en-IN" sz="1400" dirty="0"/>
          </a:p>
          <a:p>
            <a:pPr>
              <a:buFont typeface="+mj-lt"/>
              <a:buAutoNum type="arabicPeriod"/>
            </a:pPr>
            <a:endParaRPr lang="en-US" sz="1400" b="1" dirty="0"/>
          </a:p>
          <a:p>
            <a:pPr>
              <a:buFont typeface="+mj-lt"/>
              <a:buAutoNum type="arabicPeriod"/>
            </a:pPr>
            <a:r>
              <a:rPr lang="en-US" sz="1400" b="1" dirty="0"/>
              <a:t>Reddy, K., &amp; Rao, M. (2023).</a:t>
            </a:r>
            <a:r>
              <a:rPr lang="en-US" sz="1400" dirty="0"/>
              <a:t> AI-driven educational chatbots: A systematic review of learning outcomes and student interactions. </a:t>
            </a:r>
            <a:r>
              <a:rPr lang="en-US" sz="1400" i="1" dirty="0"/>
              <a:t>2023 IEEE International Symposium on Educational AI (ISEAI)</a:t>
            </a:r>
            <a:r>
              <a:rPr lang="en-US" sz="1400" dirty="0"/>
              <a:t>, 315-320. </a:t>
            </a:r>
            <a:r>
              <a:rPr lang="en-US" sz="1400" dirty="0">
                <a:hlinkClick r:id="rId6"/>
              </a:rPr>
              <a:t>https://doi.org/10.1109/ISEAI56789.2023.10432109</a:t>
            </a:r>
            <a:endParaRPr lang="en-US" sz="1400" dirty="0"/>
          </a:p>
          <a:p>
            <a:pPr>
              <a:buFont typeface="+mj-lt"/>
              <a:buAutoNum type="arabicPeriod"/>
            </a:pPr>
            <a:endParaRPr lang="en-US" sz="1400" dirty="0"/>
          </a:p>
          <a:p>
            <a:pPr>
              <a:buFont typeface="+mj-lt"/>
              <a:buAutoNum type="arabicPeriod"/>
            </a:pPr>
            <a:r>
              <a:rPr lang="en-IN" sz="1400" b="1" dirty="0"/>
              <a:t>Gill, S. S., Xu, M., Patros, P., Wu, H., Kaur, R., Kaur, K., Fuller, S., (2023).</a:t>
            </a:r>
            <a:r>
              <a:rPr lang="en-IN" sz="1400" dirty="0"/>
              <a:t> Transformative Effects of ChatGPT on Modern </a:t>
            </a:r>
            <a:r>
              <a:rPr lang="en-US" sz="1400" dirty="0"/>
              <a:t>Education: Emerging Era of AI Chatbots. </a:t>
            </a:r>
            <a:r>
              <a:rPr lang="en-US" sz="1400" i="1" dirty="0"/>
              <a:t>2023 IEEE International Conference on Artificial Intelligence in Education (</a:t>
            </a:r>
            <a:r>
              <a:rPr lang="en-US" sz="1400" i="1" dirty="0" err="1"/>
              <a:t>AIEd</a:t>
            </a:r>
            <a:r>
              <a:rPr lang="en-US" sz="1400" i="1" dirty="0"/>
              <a:t>)</a:t>
            </a:r>
            <a:r>
              <a:rPr lang="en-US" sz="1400" dirty="0"/>
              <a:t>, 315-320. </a:t>
            </a:r>
            <a:r>
              <a:rPr lang="en-US" sz="1400" dirty="0">
                <a:hlinkClick r:id="rId7"/>
              </a:rPr>
              <a:t>https://arxiv.org/abs/2306.03823</a:t>
            </a:r>
            <a:endParaRPr lang="en-US" sz="1400" dirty="0"/>
          </a:p>
          <a:p>
            <a:pPr marL="0" indent="0">
              <a:buNone/>
            </a:pPr>
            <a:endParaRPr lang="en-US" sz="1400" dirty="0"/>
          </a:p>
          <a:p>
            <a:endParaRPr lang="en-GB" sz="1400" dirty="0"/>
          </a:p>
        </p:txBody>
      </p:sp>
    </p:spTree>
    <p:extLst>
      <p:ext uri="{BB962C8B-B14F-4D97-AF65-F5344CB8AC3E}">
        <p14:creationId xmlns:p14="http://schemas.microsoft.com/office/powerpoint/2010/main" val="3613863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9C358C-4EF3-6488-854B-9CA1A793D3D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ABF911B-D1FB-2EF1-7DB0-8544A3172462}"/>
              </a:ext>
            </a:extLst>
          </p:cNvPr>
          <p:cNvSpPr>
            <a:spLocks noGrp="1"/>
          </p:cNvSpPr>
          <p:nvPr>
            <p:ph type="title"/>
          </p:nvPr>
        </p:nvSpPr>
        <p:spPr/>
        <p:txBody>
          <a:bodyPr/>
          <a:lstStyle/>
          <a:p>
            <a:r>
              <a:rPr lang="en-GB" dirty="0"/>
              <a:t>References</a:t>
            </a:r>
          </a:p>
        </p:txBody>
      </p:sp>
      <p:sp>
        <p:nvSpPr>
          <p:cNvPr id="3" name="Content Placeholder 2">
            <a:extLst>
              <a:ext uri="{FF2B5EF4-FFF2-40B4-BE49-F238E27FC236}">
                <a16:creationId xmlns:a16="http://schemas.microsoft.com/office/drawing/2014/main" id="{AFB76488-FE62-04ED-D5D8-C1C48FC5D916}"/>
              </a:ext>
            </a:extLst>
          </p:cNvPr>
          <p:cNvSpPr>
            <a:spLocks noGrp="1"/>
          </p:cNvSpPr>
          <p:nvPr>
            <p:ph idx="1"/>
          </p:nvPr>
        </p:nvSpPr>
        <p:spPr>
          <a:xfrm>
            <a:off x="812800" y="1109135"/>
            <a:ext cx="10668000" cy="4952997"/>
          </a:xfrm>
        </p:spPr>
        <p:txBody>
          <a:bodyPr>
            <a:noAutofit/>
          </a:bodyPr>
          <a:lstStyle/>
          <a:p>
            <a:pPr>
              <a:buFont typeface="+mj-lt"/>
              <a:buAutoNum type="arabicPeriod" startAt="7"/>
            </a:pPr>
            <a:r>
              <a:rPr lang="en-IN" sz="1400" b="1" dirty="0"/>
              <a:t>Li, Y., Qu, S., Shen, J., Min, S., &amp; Yu, Z. (2023).</a:t>
            </a:r>
            <a:r>
              <a:rPr lang="en-IN" sz="1400" dirty="0"/>
              <a:t> Curriculum-Driven </a:t>
            </a:r>
            <a:r>
              <a:rPr lang="en-IN" sz="1400" dirty="0" err="1"/>
              <a:t>EduBot</a:t>
            </a:r>
            <a:r>
              <a:rPr lang="en-IN" sz="1400" dirty="0"/>
              <a:t>: A Framework for Developing Language Learning Chatbots Through Synthesizing Conversational Data. </a:t>
            </a:r>
            <a:r>
              <a:rPr lang="en-IN" sz="1400" i="1" dirty="0"/>
              <a:t>2023 IEEE International Conference on Natural Language Processing and Knowledge Engineering (NLPKE)</a:t>
            </a:r>
            <a:r>
              <a:rPr lang="en-IN" sz="1400" dirty="0"/>
              <a:t>, 89-94. </a:t>
            </a:r>
            <a:r>
              <a:rPr lang="en-IN" sz="1400" dirty="0">
                <a:hlinkClick r:id="rId2"/>
              </a:rPr>
              <a:t>https://arxiv.org/abs/2309.16804</a:t>
            </a:r>
            <a:endParaRPr lang="en-IN" sz="1400" dirty="0"/>
          </a:p>
          <a:p>
            <a:pPr>
              <a:buFont typeface="+mj-lt"/>
              <a:buAutoNum type="arabicPeriod" startAt="7"/>
            </a:pPr>
            <a:endParaRPr lang="en-IN" sz="1400" dirty="0"/>
          </a:p>
          <a:p>
            <a:pPr>
              <a:buFont typeface="+mj-lt"/>
              <a:buAutoNum type="arabicPeriod" startAt="7"/>
            </a:pPr>
            <a:r>
              <a:rPr lang="en-US" sz="1400" b="1" dirty="0" err="1"/>
              <a:t>Chukwuere</a:t>
            </a:r>
            <a:r>
              <a:rPr lang="en-US" sz="1400" b="1" dirty="0"/>
              <a:t>, J. E. (2024).</a:t>
            </a:r>
            <a:r>
              <a:rPr lang="en-US" sz="1400" dirty="0"/>
              <a:t> Developing Generative AI Chatbots: A Conceptual Framework for Higher Education. </a:t>
            </a:r>
            <a:r>
              <a:rPr lang="en-US" sz="1400" i="1" dirty="0"/>
              <a:t>2024 IEEE International Symposium on Educational Technology (ISET)</a:t>
            </a:r>
            <a:r>
              <a:rPr lang="en-US" sz="1400" dirty="0"/>
              <a:t>, 203-209. </a:t>
            </a:r>
            <a:r>
              <a:rPr lang="en-US" sz="1400" dirty="0">
                <a:hlinkClick r:id="rId3"/>
              </a:rPr>
              <a:t>https://arxiv.org/abs/2403.19303</a:t>
            </a:r>
            <a:endParaRPr lang="en-US" sz="1400" dirty="0"/>
          </a:p>
          <a:p>
            <a:pPr>
              <a:buFont typeface="+mj-lt"/>
              <a:buAutoNum type="arabicPeriod" startAt="7"/>
            </a:pPr>
            <a:endParaRPr lang="en-IN" sz="1400" dirty="0"/>
          </a:p>
          <a:p>
            <a:pPr>
              <a:buFont typeface="+mj-lt"/>
              <a:buAutoNum type="arabicPeriod" startAt="7"/>
            </a:pPr>
            <a:r>
              <a:rPr lang="en-IN" sz="1400" b="1" dirty="0"/>
              <a:t>Chen Cao, C., Ding, Z., Lin, J., &amp; </a:t>
            </a:r>
            <a:r>
              <a:rPr lang="en-IN" sz="1400" b="1" dirty="0" err="1"/>
              <a:t>Hopfgartner</a:t>
            </a:r>
            <a:r>
              <a:rPr lang="en-IN" sz="1400" b="1" dirty="0"/>
              <a:t>, F. (2023).</a:t>
            </a:r>
            <a:r>
              <a:rPr lang="en-IN" sz="1400" dirty="0"/>
              <a:t> AI Chatbots as Multi-Role Pedagogical Agents: Transforming Engagement in CS Education. </a:t>
            </a:r>
            <a:r>
              <a:rPr lang="en-IN" sz="1400" i="1" dirty="0"/>
              <a:t>2023 IEEE International Conference on Artificial Intelligence in Education (</a:t>
            </a:r>
            <a:r>
              <a:rPr lang="en-IN" sz="1400" i="1" dirty="0" err="1"/>
              <a:t>AIEd</a:t>
            </a:r>
            <a:r>
              <a:rPr lang="en-IN" sz="1400" i="1" dirty="0"/>
              <a:t>)</a:t>
            </a:r>
            <a:r>
              <a:rPr lang="en-IN" sz="1400" dirty="0"/>
              <a:t>, 120-125. </a:t>
            </a:r>
            <a:r>
              <a:rPr lang="en-IN" sz="1400" dirty="0">
                <a:hlinkClick r:id="rId4"/>
              </a:rPr>
              <a:t>https://arxiv.org/abs/2308.03992</a:t>
            </a:r>
            <a:endParaRPr lang="en-IN" sz="1400" dirty="0"/>
          </a:p>
          <a:p>
            <a:pPr>
              <a:buFont typeface="+mj-lt"/>
              <a:buAutoNum type="arabicPeriod" startAt="7"/>
            </a:pPr>
            <a:endParaRPr lang="en-IN" sz="1400" dirty="0"/>
          </a:p>
          <a:p>
            <a:pPr>
              <a:buFont typeface="+mj-lt"/>
              <a:buAutoNum type="arabicPeriod" startAt="7"/>
            </a:pPr>
            <a:r>
              <a:rPr lang="en-IN" sz="1400" b="1" dirty="0"/>
              <a:t>Graesser, A. C., Chipman, P., Haynes, B. C., &amp; Olney, A. (2005).</a:t>
            </a:r>
            <a:r>
              <a:rPr lang="en-IN" sz="1400" dirty="0"/>
              <a:t> </a:t>
            </a:r>
            <a:r>
              <a:rPr lang="en-IN" sz="1400" dirty="0" err="1"/>
              <a:t>AutoTutor</a:t>
            </a:r>
            <a:r>
              <a:rPr lang="en-IN" sz="1400" dirty="0"/>
              <a:t>: An Intelligent Tutoring System with Mixed-Initiative Dialogue. </a:t>
            </a:r>
            <a:r>
              <a:rPr lang="en-IN" sz="1400" i="1" dirty="0"/>
              <a:t>IEEE Transactions on Education</a:t>
            </a:r>
            <a:r>
              <a:rPr lang="en-IN" sz="1400" dirty="0"/>
              <a:t>, 48(4), 612-618. </a:t>
            </a:r>
            <a:r>
              <a:rPr lang="en-IN" sz="1400" dirty="0">
                <a:hlinkClick r:id="rId5"/>
              </a:rPr>
              <a:t>https://doi.org/10.1109/TE.2005.856149</a:t>
            </a:r>
            <a:endParaRPr lang="en-IN" sz="1400" dirty="0"/>
          </a:p>
          <a:p>
            <a:pPr>
              <a:buFont typeface="+mj-lt"/>
              <a:buAutoNum type="arabicPeriod" startAt="7"/>
            </a:pPr>
            <a:endParaRPr lang="en-IN" sz="1400" dirty="0"/>
          </a:p>
          <a:p>
            <a:pPr>
              <a:buFont typeface="+mj-lt"/>
              <a:buAutoNum type="arabicPeriod" startAt="7"/>
            </a:pPr>
            <a:r>
              <a:rPr lang="en-IN" sz="1400" b="1" dirty="0"/>
              <a:t>D'Mello, S. K., Craig, S. D., Gholson, B., Franklin, S., Picard, R., &amp; Graesser, A. C. (2005).</a:t>
            </a:r>
            <a:r>
              <a:rPr lang="en-IN" sz="1400" dirty="0"/>
              <a:t> Integrating affect sensors in an intelligent tutoring system. In </a:t>
            </a:r>
            <a:r>
              <a:rPr lang="en-IN" sz="1400" i="1" dirty="0"/>
              <a:t>Affective Interactions: The Computer in the Affective Loop Workshop at 2005 International Conference on Intelligent User Interfaces</a:t>
            </a:r>
            <a:r>
              <a:rPr lang="en-IN" sz="1400" dirty="0"/>
              <a:t> (pp. 7–13). New York: ACM Press. </a:t>
            </a:r>
            <a:r>
              <a:rPr lang="en-IN" sz="1400" dirty="0">
                <a:hlinkClick r:id="rId6"/>
              </a:rPr>
              <a:t>https://doi.org/10.1145/1040830.1040832</a:t>
            </a:r>
            <a:endParaRPr lang="en-IN" sz="1400" dirty="0"/>
          </a:p>
          <a:p>
            <a:pPr marL="0" indent="0">
              <a:buNone/>
            </a:pPr>
            <a:endParaRPr lang="en-GB" sz="1400" dirty="0"/>
          </a:p>
        </p:txBody>
      </p:sp>
    </p:spTree>
    <p:extLst>
      <p:ext uri="{BB962C8B-B14F-4D97-AF65-F5344CB8AC3E}">
        <p14:creationId xmlns:p14="http://schemas.microsoft.com/office/powerpoint/2010/main" val="41842730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38A02-66E7-D4A9-0B63-EC7A4969F9A5}"/>
              </a:ext>
            </a:extLst>
          </p:cNvPr>
          <p:cNvSpPr>
            <a:spLocks noGrp="1"/>
          </p:cNvSpPr>
          <p:nvPr>
            <p:ph type="title"/>
          </p:nvPr>
        </p:nvSpPr>
        <p:spPr/>
        <p:txBody>
          <a:bodyPr/>
          <a:lstStyle/>
          <a:p>
            <a:r>
              <a:rPr lang="en-US" dirty="0"/>
              <a:t>Project work mapping with SDG</a:t>
            </a:r>
            <a:endParaRPr lang="en-IN" dirty="0"/>
          </a:p>
        </p:txBody>
      </p:sp>
      <p:sp>
        <p:nvSpPr>
          <p:cNvPr id="4" name="AutoShape 2" descr="Image preview">
            <a:extLst>
              <a:ext uri="{FF2B5EF4-FFF2-40B4-BE49-F238E27FC236}">
                <a16:creationId xmlns:a16="http://schemas.microsoft.com/office/drawing/2014/main" id="{96B0E362-745E-C478-1396-BA189B715024}"/>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5" name="Picture 4">
            <a:extLst>
              <a:ext uri="{FF2B5EF4-FFF2-40B4-BE49-F238E27FC236}">
                <a16:creationId xmlns:a16="http://schemas.microsoft.com/office/drawing/2014/main" id="{8415ECF0-BC7A-E44D-7307-17FEDCF8ED09}"/>
              </a:ext>
            </a:extLst>
          </p:cNvPr>
          <p:cNvPicPr>
            <a:picLocks noChangeAspect="1"/>
          </p:cNvPicPr>
          <p:nvPr/>
        </p:nvPicPr>
        <p:blipFill>
          <a:blip r:embed="rId2"/>
          <a:stretch>
            <a:fillRect/>
          </a:stretch>
        </p:blipFill>
        <p:spPr>
          <a:xfrm>
            <a:off x="555812" y="1017494"/>
            <a:ext cx="4978400" cy="5047536"/>
          </a:xfrm>
          <a:prstGeom prst="rect">
            <a:avLst/>
          </a:prstGeom>
        </p:spPr>
      </p:pic>
      <p:sp>
        <p:nvSpPr>
          <p:cNvPr id="6" name="TextBox 5">
            <a:extLst>
              <a:ext uri="{FF2B5EF4-FFF2-40B4-BE49-F238E27FC236}">
                <a16:creationId xmlns:a16="http://schemas.microsoft.com/office/drawing/2014/main" id="{B60F8703-AFFE-D77B-B1CA-D6252E774102}"/>
              </a:ext>
            </a:extLst>
          </p:cNvPr>
          <p:cNvSpPr txBox="1"/>
          <p:nvPr/>
        </p:nvSpPr>
        <p:spPr>
          <a:xfrm>
            <a:off x="5788211" y="1017494"/>
            <a:ext cx="6215529" cy="5170646"/>
          </a:xfrm>
          <a:prstGeom prst="rect">
            <a:avLst/>
          </a:prstGeom>
          <a:noFill/>
        </p:spPr>
        <p:txBody>
          <a:bodyPr wrap="square" rtlCol="0">
            <a:spAutoFit/>
          </a:bodyPr>
          <a:lstStyle/>
          <a:p>
            <a:pPr marL="342900" indent="-342900">
              <a:buFont typeface="+mj-lt"/>
              <a:buAutoNum type="arabicPeriod"/>
            </a:pPr>
            <a:r>
              <a:rPr lang="en-US" sz="1500" b="1" dirty="0">
                <a:latin typeface="Verdana" panose="020B0604030504040204" pitchFamily="34" charset="0"/>
                <a:ea typeface="Verdana" panose="020B0604030504040204" pitchFamily="34" charset="0"/>
              </a:rPr>
              <a:t>SDG 4: Quality Education</a:t>
            </a:r>
            <a:endParaRPr lang="en-US" sz="15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AI-driven academic support enhances learning outcomes.</a:t>
            </a: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Personalized study plans and career guidance improve student success.</a:t>
            </a:r>
          </a:p>
          <a:p>
            <a:pPr>
              <a:buFont typeface="Arial" panose="020B0604020202020204" pitchFamily="34" charset="0"/>
              <a:buChar char="•"/>
            </a:pPr>
            <a:endParaRPr lang="en-US" sz="1500" dirty="0">
              <a:latin typeface="Verdana" panose="020B0604030504040204" pitchFamily="34" charset="0"/>
              <a:ea typeface="Verdana" panose="020B0604030504040204" pitchFamily="34" charset="0"/>
            </a:endParaRPr>
          </a:p>
          <a:p>
            <a:pPr marL="342900" indent="-342900">
              <a:buFont typeface="+mj-lt"/>
              <a:buAutoNum type="arabicPeriod" startAt="2"/>
            </a:pPr>
            <a:r>
              <a:rPr lang="en-US" sz="1500" b="1" dirty="0">
                <a:latin typeface="Verdana" panose="020B0604030504040204" pitchFamily="34" charset="0"/>
                <a:ea typeface="Verdana" panose="020B0604030504040204" pitchFamily="34" charset="0"/>
              </a:rPr>
              <a:t>SDG 8: Decent Work and Economic Growth</a:t>
            </a:r>
            <a:endParaRPr lang="en-US" sz="15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Helps students make informed career decisions.</a:t>
            </a: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Recommends courses and skills for better job opportunities.</a:t>
            </a:r>
          </a:p>
          <a:p>
            <a:pPr>
              <a:buFont typeface="Arial" panose="020B0604020202020204" pitchFamily="34" charset="0"/>
              <a:buChar char="•"/>
            </a:pPr>
            <a:endParaRPr lang="en-US" sz="1500" dirty="0">
              <a:latin typeface="Verdana" panose="020B0604030504040204" pitchFamily="34" charset="0"/>
              <a:ea typeface="Verdana" panose="020B0604030504040204" pitchFamily="34" charset="0"/>
            </a:endParaRPr>
          </a:p>
          <a:p>
            <a:pPr marL="342900" indent="-342900">
              <a:buFont typeface="+mj-lt"/>
              <a:buAutoNum type="arabicPeriod" startAt="3"/>
            </a:pPr>
            <a:r>
              <a:rPr lang="en-US" sz="1500" b="1" dirty="0">
                <a:latin typeface="Verdana" panose="020B0604030504040204" pitchFamily="34" charset="0"/>
                <a:ea typeface="Verdana" panose="020B0604030504040204" pitchFamily="34" charset="0"/>
              </a:rPr>
              <a:t>SDG 9: Industry, Innovation, and Infrastructure</a:t>
            </a:r>
            <a:endParaRPr lang="en-US" sz="15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Integrates AI for personalized learning and career counseling.</a:t>
            </a: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Uses data-driven insights for better educational outcomes.</a:t>
            </a:r>
          </a:p>
          <a:p>
            <a:pPr>
              <a:buFont typeface="Arial" panose="020B0604020202020204" pitchFamily="34" charset="0"/>
              <a:buChar char="•"/>
            </a:pPr>
            <a:endParaRPr lang="en-US" sz="1500" dirty="0">
              <a:latin typeface="Verdana" panose="020B0604030504040204" pitchFamily="34" charset="0"/>
              <a:ea typeface="Verdana" panose="020B0604030504040204" pitchFamily="34" charset="0"/>
            </a:endParaRPr>
          </a:p>
          <a:p>
            <a:pPr marL="342900" indent="-342900">
              <a:buFont typeface="+mj-lt"/>
              <a:buAutoNum type="arabicPeriod" startAt="4"/>
            </a:pPr>
            <a:r>
              <a:rPr lang="en-US" sz="1500" b="1" dirty="0">
                <a:latin typeface="Verdana" panose="020B0604030504040204" pitchFamily="34" charset="0"/>
                <a:ea typeface="Verdana" panose="020B0604030504040204" pitchFamily="34" charset="0"/>
              </a:rPr>
              <a:t>SDG 10: Reduced Inequalities</a:t>
            </a:r>
            <a:endParaRPr lang="en-US" sz="15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Ensures equal access to educational and career resources.</a:t>
            </a: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Bridges socio-economic gaps in career guidance.</a:t>
            </a:r>
          </a:p>
          <a:p>
            <a:pPr>
              <a:buFont typeface="Arial" panose="020B0604020202020204" pitchFamily="34" charset="0"/>
              <a:buChar char="•"/>
            </a:pPr>
            <a:endParaRPr lang="en-US" sz="1500" dirty="0">
              <a:latin typeface="Verdana" panose="020B0604030504040204" pitchFamily="34" charset="0"/>
              <a:ea typeface="Verdana" panose="020B0604030504040204" pitchFamily="34" charset="0"/>
            </a:endParaRPr>
          </a:p>
          <a:p>
            <a:pPr marL="342900" indent="-342900">
              <a:buFont typeface="+mj-lt"/>
              <a:buAutoNum type="arabicPeriod" startAt="5"/>
            </a:pPr>
            <a:r>
              <a:rPr lang="en-US" sz="1500" b="1" dirty="0">
                <a:latin typeface="Verdana" panose="020B0604030504040204" pitchFamily="34" charset="0"/>
                <a:ea typeface="Verdana" panose="020B0604030504040204" pitchFamily="34" charset="0"/>
              </a:rPr>
              <a:t>SDG 17: Partnerships for the Goals</a:t>
            </a:r>
            <a:endParaRPr lang="en-US" sz="1500" dirty="0">
              <a:latin typeface="Verdana" panose="020B0604030504040204" pitchFamily="34" charset="0"/>
              <a:ea typeface="Verdana" panose="020B0604030504040204" pitchFamily="34" charset="0"/>
            </a:endParaRP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Collaborates with institutions for AI-powered career counseling.</a:t>
            </a:r>
          </a:p>
          <a:p>
            <a:pPr>
              <a:buFont typeface="Arial" panose="020B0604020202020204" pitchFamily="34" charset="0"/>
              <a:buChar char="•"/>
            </a:pPr>
            <a:r>
              <a:rPr lang="en-US" sz="1500" dirty="0">
                <a:latin typeface="Verdana" panose="020B0604030504040204" pitchFamily="34" charset="0"/>
                <a:ea typeface="Verdana" panose="020B0604030504040204" pitchFamily="34" charset="0"/>
              </a:rPr>
              <a:t>Uses global web resources to enhance learning and career planning.</a:t>
            </a:r>
          </a:p>
        </p:txBody>
      </p:sp>
    </p:spTree>
    <p:extLst>
      <p:ext uri="{BB962C8B-B14F-4D97-AF65-F5344CB8AC3E}">
        <p14:creationId xmlns:p14="http://schemas.microsoft.com/office/powerpoint/2010/main" val="379544947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0372C6-4E1B-E678-9B75-B3B26E8304D9}"/>
              </a:ext>
            </a:extLst>
          </p:cNvPr>
          <p:cNvSpPr>
            <a:spLocks noGrp="1"/>
          </p:cNvSpPr>
          <p:nvPr>
            <p:ph type="title"/>
          </p:nvPr>
        </p:nvSpPr>
        <p:spPr/>
        <p:txBody>
          <a:bodyPr/>
          <a:lstStyle/>
          <a:p>
            <a:r>
              <a:rPr lang="en-US" dirty="0"/>
              <a:t>Publication Details</a:t>
            </a:r>
            <a:endParaRPr lang="en-IN" dirty="0"/>
          </a:p>
        </p:txBody>
      </p:sp>
      <p:sp>
        <p:nvSpPr>
          <p:cNvPr id="3" name="Content Placeholder 2">
            <a:extLst>
              <a:ext uri="{FF2B5EF4-FFF2-40B4-BE49-F238E27FC236}">
                <a16:creationId xmlns:a16="http://schemas.microsoft.com/office/drawing/2014/main" id="{5F30D118-B36F-9F62-DEC4-DA8B3C05FBB9}"/>
              </a:ext>
            </a:extLst>
          </p:cNvPr>
          <p:cNvSpPr>
            <a:spLocks noGrp="1"/>
          </p:cNvSpPr>
          <p:nvPr>
            <p:ph idx="1"/>
          </p:nvPr>
        </p:nvSpPr>
        <p:spPr>
          <a:xfrm>
            <a:off x="812800" y="1143001"/>
            <a:ext cx="10823388" cy="4952997"/>
          </a:xfrm>
        </p:spPr>
        <p:txBody>
          <a:bodyPr>
            <a:normAutofit fontScale="92500"/>
          </a:bodyPr>
          <a:lstStyle/>
          <a:p>
            <a:pPr marL="0" indent="0">
              <a:buNone/>
            </a:pPr>
            <a:r>
              <a:rPr lang="en-IN" sz="2000" b="1" dirty="0">
                <a:latin typeface="Cambria" panose="02040503050406030204" pitchFamily="18" charset="0"/>
                <a:ea typeface="Cambria" panose="02040503050406030204" pitchFamily="18" charset="0"/>
              </a:rPr>
              <a:t>Title: </a:t>
            </a:r>
            <a:r>
              <a:rPr lang="en-US" sz="2100" b="1" dirty="0">
                <a:solidFill>
                  <a:schemeClr val="tx2">
                    <a:lumMod val="60000"/>
                    <a:lumOff val="40000"/>
                  </a:schemeClr>
                </a:solidFill>
                <a:latin typeface="Cambria" panose="02040503050406030204" pitchFamily="18" charset="0"/>
                <a:ea typeface="Cambria" panose="02040503050406030204" pitchFamily="18" charset="0"/>
              </a:rPr>
              <a:t>EDUBOT </a:t>
            </a:r>
            <a:r>
              <a:rPr lang="en-US" sz="2100" b="1">
                <a:solidFill>
                  <a:schemeClr val="tx2">
                    <a:lumMod val="60000"/>
                    <a:lumOff val="40000"/>
                  </a:schemeClr>
                </a:solidFill>
                <a:latin typeface="Cambria" panose="02040503050406030204" pitchFamily="18" charset="0"/>
                <a:ea typeface="Cambria" panose="02040503050406030204" pitchFamily="18" charset="0"/>
              </a:rPr>
              <a:t>– An </a:t>
            </a:r>
            <a:r>
              <a:rPr lang="en-US" sz="2100" b="1" dirty="0">
                <a:solidFill>
                  <a:schemeClr val="tx2">
                    <a:lumMod val="60000"/>
                    <a:lumOff val="40000"/>
                  </a:schemeClr>
                </a:solidFill>
                <a:latin typeface="Cambria" panose="02040503050406030204" pitchFamily="18" charset="0"/>
                <a:ea typeface="Cambria" panose="02040503050406030204" pitchFamily="18" charset="0"/>
              </a:rPr>
              <a:t>AI-Powered Student Assistance Chatbot</a:t>
            </a:r>
          </a:p>
          <a:p>
            <a:pPr marL="0" indent="0">
              <a:buNone/>
            </a:pPr>
            <a:endParaRPr lang="en-IN" sz="2000" b="1" dirty="0">
              <a:solidFill>
                <a:schemeClr val="tx2">
                  <a:lumMod val="60000"/>
                  <a:lumOff val="40000"/>
                </a:schemeClr>
              </a:solidFill>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Authors: </a:t>
            </a:r>
            <a:r>
              <a:rPr lang="en-IN" sz="2000" baseline="30000" dirty="0">
                <a:latin typeface="Cambria" panose="02040503050406030204" pitchFamily="18" charset="0"/>
                <a:ea typeface="Cambria" panose="02040503050406030204" pitchFamily="18" charset="0"/>
              </a:rPr>
              <a:t>1</a:t>
            </a:r>
            <a:r>
              <a:rPr lang="en-IN" sz="2000" i="1" dirty="0">
                <a:latin typeface="Cambria" panose="02040503050406030204" pitchFamily="18" charset="0"/>
                <a:ea typeface="Cambria" panose="02040503050406030204" pitchFamily="18" charset="0"/>
              </a:rPr>
              <a:t>Maimoona Mahmood, </a:t>
            </a:r>
            <a:r>
              <a:rPr lang="en-IN" sz="2000" i="1" baseline="30000" dirty="0">
                <a:latin typeface="Cambria" panose="02040503050406030204" pitchFamily="18" charset="0"/>
                <a:ea typeface="Cambria" panose="02040503050406030204" pitchFamily="18" charset="0"/>
              </a:rPr>
              <a:t>2</a:t>
            </a:r>
            <a:r>
              <a:rPr lang="en-IN" sz="2000" i="1" dirty="0">
                <a:latin typeface="Cambria" panose="02040503050406030204" pitchFamily="18" charset="0"/>
                <a:ea typeface="Cambria" panose="02040503050406030204" pitchFamily="18" charset="0"/>
              </a:rPr>
              <a:t>Radhika Sreedharan, </a:t>
            </a:r>
            <a:r>
              <a:rPr lang="en-IN" sz="2000" i="1" baseline="30000" dirty="0">
                <a:latin typeface="Cambria" panose="02040503050406030204" pitchFamily="18" charset="0"/>
                <a:ea typeface="Cambria" panose="02040503050406030204" pitchFamily="18" charset="0"/>
              </a:rPr>
              <a:t>3</a:t>
            </a:r>
            <a:r>
              <a:rPr lang="en-IN" sz="2000" i="1" dirty="0">
                <a:latin typeface="Cambria" panose="02040503050406030204" pitchFamily="18" charset="0"/>
                <a:ea typeface="Cambria" panose="02040503050406030204" pitchFamily="18" charset="0"/>
              </a:rPr>
              <a:t>Harshit Ranjan, </a:t>
            </a:r>
            <a:r>
              <a:rPr lang="en-IN" sz="2000" i="1" baseline="30000" dirty="0">
                <a:latin typeface="Cambria" panose="02040503050406030204" pitchFamily="18" charset="0"/>
                <a:ea typeface="Cambria" panose="02040503050406030204" pitchFamily="18" charset="0"/>
              </a:rPr>
              <a:t>4</a:t>
            </a:r>
            <a:r>
              <a:rPr lang="en-IN" sz="2000" i="1" dirty="0">
                <a:latin typeface="Cambria" panose="02040503050406030204" pitchFamily="18" charset="0"/>
                <a:ea typeface="Cambria" panose="02040503050406030204" pitchFamily="18" charset="0"/>
              </a:rPr>
              <a:t>Tejo Sai Yashwant , </a:t>
            </a:r>
            <a:r>
              <a:rPr lang="en-IN" sz="2000" i="1" baseline="30000" dirty="0">
                <a:latin typeface="Cambria" panose="02040503050406030204" pitchFamily="18" charset="0"/>
                <a:ea typeface="Cambria" panose="02040503050406030204" pitchFamily="18" charset="0"/>
              </a:rPr>
              <a:t>5</a:t>
            </a:r>
            <a:r>
              <a:rPr lang="en-IN" sz="2000" i="1" dirty="0">
                <a:latin typeface="Cambria" panose="02040503050406030204" pitchFamily="18" charset="0"/>
                <a:ea typeface="Cambria" panose="02040503050406030204" pitchFamily="18" charset="0"/>
              </a:rPr>
              <a:t>Indrajith M.</a:t>
            </a:r>
          </a:p>
          <a:p>
            <a:pPr marL="0" indent="0">
              <a:buNone/>
            </a:pPr>
            <a:r>
              <a:rPr lang="en-IN" sz="2000" b="1" dirty="0">
                <a:latin typeface="Cambria" panose="02040503050406030204" pitchFamily="18" charset="0"/>
                <a:ea typeface="Cambria" panose="02040503050406030204" pitchFamily="18" charset="0"/>
              </a:rPr>
              <a:t>Journal</a:t>
            </a:r>
            <a:r>
              <a:rPr lang="en-IN" sz="2000" dirty="0">
                <a:latin typeface="Cambria" panose="02040503050406030204" pitchFamily="18" charset="0"/>
                <a:ea typeface="Cambria" panose="02040503050406030204" pitchFamily="18" charset="0"/>
              </a:rPr>
              <a:t>: International Journal of TIJER</a:t>
            </a:r>
          </a:p>
          <a:p>
            <a:pPr marL="0" indent="0">
              <a:buNone/>
            </a:pPr>
            <a:r>
              <a:rPr lang="en-IN" sz="2000" b="1" dirty="0">
                <a:latin typeface="Cambria" panose="02040503050406030204" pitchFamily="18" charset="0"/>
                <a:ea typeface="Cambria" panose="02040503050406030204" pitchFamily="18" charset="0"/>
              </a:rPr>
              <a:t>Published On</a:t>
            </a:r>
            <a:r>
              <a:rPr lang="en-IN" sz="2000" dirty="0">
                <a:latin typeface="Cambria" panose="02040503050406030204" pitchFamily="18" charset="0"/>
                <a:ea typeface="Cambria" panose="02040503050406030204" pitchFamily="18" charset="0"/>
              </a:rPr>
              <a:t>: </a:t>
            </a:r>
            <a:r>
              <a:rPr lang="en-IN" sz="2200" dirty="0">
                <a:latin typeface="Cambria" panose="02040503050406030204" pitchFamily="18" charset="0"/>
                <a:ea typeface="Cambria" panose="02040503050406030204" pitchFamily="18" charset="0"/>
              </a:rPr>
              <a:t>12</a:t>
            </a:r>
            <a:r>
              <a:rPr lang="en-IN" sz="2200" baseline="30000" dirty="0">
                <a:latin typeface="Cambria" panose="02040503050406030204" pitchFamily="18" charset="0"/>
                <a:ea typeface="Cambria" panose="02040503050406030204" pitchFamily="18" charset="0"/>
              </a:rPr>
              <a:t>th</a:t>
            </a:r>
            <a:r>
              <a:rPr lang="en-IN" sz="2200" dirty="0">
                <a:latin typeface="Cambria" panose="02040503050406030204" pitchFamily="18" charset="0"/>
                <a:ea typeface="Cambria" panose="02040503050406030204" pitchFamily="18" charset="0"/>
              </a:rPr>
              <a:t> April 2025 .</a:t>
            </a:r>
          </a:p>
          <a:p>
            <a:pPr marL="0" indent="0">
              <a:buNone/>
            </a:pPr>
            <a:r>
              <a:rPr lang="en-US" sz="2100" dirty="0">
                <a:latin typeface="Cambria" panose="02040503050406030204" pitchFamily="18" charset="0"/>
                <a:ea typeface="Cambria" panose="02040503050406030204" pitchFamily="18" charset="0"/>
              </a:rPr>
              <a:t>Published in Volume 12 Issue 4, January 2025.</a:t>
            </a:r>
            <a:br>
              <a:rPr lang="en-IN" sz="2000" dirty="0">
                <a:latin typeface="Cambria" panose="02040503050406030204" pitchFamily="18" charset="0"/>
                <a:ea typeface="Cambria" panose="02040503050406030204" pitchFamily="18" charset="0"/>
              </a:rPr>
            </a:br>
            <a:r>
              <a:rPr lang="en-IN" sz="2000" b="1" dirty="0">
                <a:latin typeface="Cambria" panose="02040503050406030204" pitchFamily="18" charset="0"/>
                <a:ea typeface="Cambria" panose="02040503050406030204" pitchFamily="18" charset="0"/>
              </a:rPr>
              <a:t>Manuscript ID</a:t>
            </a:r>
            <a:r>
              <a:rPr lang="en-IN" sz="2000" dirty="0">
                <a:latin typeface="Cambria" panose="02040503050406030204" pitchFamily="18" charset="0"/>
                <a:ea typeface="Cambria" panose="02040503050406030204" pitchFamily="18" charset="0"/>
              </a:rPr>
              <a:t>: TIJER2504031</a:t>
            </a:r>
          </a:p>
          <a:p>
            <a:pPr marL="0" indent="0">
              <a:buNone/>
            </a:pPr>
            <a:r>
              <a:rPr lang="en-IN" sz="2000" b="1" dirty="0">
                <a:latin typeface="Cambria" panose="02040503050406030204" pitchFamily="18" charset="0"/>
                <a:ea typeface="Cambria" panose="02040503050406030204" pitchFamily="18" charset="0"/>
              </a:rPr>
              <a:t>Key Words </a:t>
            </a:r>
            <a:r>
              <a:rPr lang="en-IN" sz="2000" dirty="0">
                <a:latin typeface="Cambria" panose="02040503050406030204" pitchFamily="18" charset="0"/>
                <a:ea typeface="Cambria" panose="02040503050406030204" pitchFamily="18" charset="0"/>
              </a:rPr>
              <a:t>:</a:t>
            </a:r>
          </a:p>
          <a:p>
            <a:pPr marL="0" indent="0">
              <a:buNone/>
            </a:pPr>
            <a:r>
              <a:rPr lang="en-US" sz="2000" dirty="0">
                <a:latin typeface="Cambria" panose="02040503050406030204" pitchFamily="18" charset="0"/>
                <a:ea typeface="Cambria" panose="02040503050406030204" pitchFamily="18" charset="0"/>
              </a:rPr>
              <a:t>Artificial Intelligence (AI) , Generative AI (GPT-4), Student Chatbot , Personalized Learning, Academic Performance Tracking, Natural Language Processing (NLP), Educational Technology, Google Custom Search API, AI Tutoring, Interactive Learning, Study Material Retrieval, Data Visualization, Learning Management System (LMS), Integration Adaptive Education, Career Guidance.</a:t>
            </a:r>
            <a:endParaRPr lang="en-IN" sz="2000" dirty="0">
              <a:latin typeface="Cambria" panose="02040503050406030204" pitchFamily="18" charset="0"/>
              <a:ea typeface="Cambria" panose="02040503050406030204" pitchFamily="18" charset="0"/>
            </a:endParaRPr>
          </a:p>
          <a:p>
            <a:pPr marL="0" indent="0">
              <a:buNone/>
            </a:pPr>
            <a:r>
              <a:rPr lang="en-IN" sz="2000" b="1" dirty="0">
                <a:latin typeface="Cambria" panose="02040503050406030204" pitchFamily="18" charset="0"/>
                <a:ea typeface="Cambria" panose="02040503050406030204" pitchFamily="18" charset="0"/>
              </a:rPr>
              <a:t>Access Link</a:t>
            </a:r>
            <a:r>
              <a:rPr lang="en-IN" sz="2000" dirty="0">
                <a:latin typeface="Cambria" panose="02040503050406030204" pitchFamily="18" charset="0"/>
                <a:ea typeface="Cambria" panose="02040503050406030204" pitchFamily="18" charset="0"/>
              </a:rPr>
              <a:t>:</a:t>
            </a:r>
          </a:p>
          <a:p>
            <a:pPr marL="0" indent="0">
              <a:buNone/>
            </a:pPr>
            <a:r>
              <a:rPr lang="en-IN" sz="2000" dirty="0">
                <a:latin typeface="Cambria" panose="02040503050406030204" pitchFamily="18" charset="0"/>
                <a:ea typeface="Cambria" panose="02040503050406030204" pitchFamily="18" charset="0"/>
                <a:hlinkClick r:id="rId2"/>
              </a:rPr>
              <a:t>https://tijer.org/tijer/viewpaperforall.php?paper=TIJER2504031</a:t>
            </a:r>
            <a:endParaRPr lang="en-IN" sz="2000" dirty="0">
              <a:latin typeface="Cambria" panose="02040503050406030204" pitchFamily="18" charset="0"/>
              <a:ea typeface="Cambria" panose="02040503050406030204" pitchFamily="18" charset="0"/>
            </a:endParaRPr>
          </a:p>
          <a:p>
            <a:endParaRPr lang="en-IN"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63688149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11616-152A-2976-F2A1-3C751E5D26C4}"/>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4BF23C8-5BD7-B3B0-C96B-BB5823695916}"/>
              </a:ext>
            </a:extLst>
          </p:cNvPr>
          <p:cNvSpPr>
            <a:spLocks noGrp="1"/>
          </p:cNvSpPr>
          <p:nvPr>
            <p:ph idx="1"/>
          </p:nvPr>
        </p:nvSpPr>
        <p:spPr/>
        <p:txBody>
          <a:bodyPr>
            <a:normAutofit/>
          </a:bodyPr>
          <a:lstStyle/>
          <a:p>
            <a:pPr marL="0" indent="0" algn="ctr">
              <a:buNone/>
            </a:pPr>
            <a:endParaRPr lang="en-GB" sz="4400" dirty="0"/>
          </a:p>
          <a:p>
            <a:pPr marL="0" indent="0" algn="ctr">
              <a:buNone/>
            </a:pPr>
            <a:endParaRPr lang="en-GB" sz="4400" dirty="0"/>
          </a:p>
        </p:txBody>
      </p:sp>
      <p:pic>
        <p:nvPicPr>
          <p:cNvPr id="4" name="Picture 3">
            <a:extLst>
              <a:ext uri="{FF2B5EF4-FFF2-40B4-BE49-F238E27FC236}">
                <a16:creationId xmlns:a16="http://schemas.microsoft.com/office/drawing/2014/main" id="{9F61FFE1-6ECA-FA09-0573-3B95B3E4F781}"/>
              </a:ext>
            </a:extLst>
          </p:cNvPr>
          <p:cNvPicPr>
            <a:picLocks noChangeAspect="1"/>
          </p:cNvPicPr>
          <p:nvPr/>
        </p:nvPicPr>
        <p:blipFill>
          <a:blip r:embed="rId2"/>
          <a:stretch>
            <a:fillRect/>
          </a:stretch>
        </p:blipFill>
        <p:spPr>
          <a:xfrm>
            <a:off x="2523565" y="1029543"/>
            <a:ext cx="7144870" cy="5066455"/>
          </a:xfrm>
          <a:prstGeom prst="rect">
            <a:avLst/>
          </a:prstGeom>
        </p:spPr>
      </p:pic>
    </p:spTree>
    <p:extLst>
      <p:ext uri="{BB962C8B-B14F-4D97-AF65-F5344CB8AC3E}">
        <p14:creationId xmlns:p14="http://schemas.microsoft.com/office/powerpoint/2010/main" val="404903543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D08B26-9806-9EEE-FDD3-D8E697211115}"/>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56AFDC7-F2DF-0D2D-8841-2EE03AAB2CD5}"/>
              </a:ext>
            </a:extLst>
          </p:cNvPr>
          <p:cNvPicPr>
            <a:picLocks noGrp="1" noChangeAspect="1"/>
          </p:cNvPicPr>
          <p:nvPr>
            <p:ph idx="1"/>
          </p:nvPr>
        </p:nvPicPr>
        <p:blipFill>
          <a:blip r:embed="rId2"/>
          <a:stretch>
            <a:fillRect/>
          </a:stretch>
        </p:blipFill>
        <p:spPr>
          <a:xfrm>
            <a:off x="2643823" y="1075765"/>
            <a:ext cx="7005953" cy="5020235"/>
          </a:xfrm>
        </p:spPr>
      </p:pic>
    </p:spTree>
    <p:extLst>
      <p:ext uri="{BB962C8B-B14F-4D97-AF65-F5344CB8AC3E}">
        <p14:creationId xmlns:p14="http://schemas.microsoft.com/office/powerpoint/2010/main" val="3461813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0B1407-C30B-0D89-EB46-E3F49D043436}"/>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51B8D2E-A48E-9631-9EE2-CCB6393E89C5}"/>
              </a:ext>
            </a:extLst>
          </p:cNvPr>
          <p:cNvPicPr>
            <a:picLocks noGrp="1" noChangeAspect="1"/>
          </p:cNvPicPr>
          <p:nvPr>
            <p:ph idx="1"/>
          </p:nvPr>
        </p:nvPicPr>
        <p:blipFill>
          <a:blip r:embed="rId2"/>
          <a:stretch>
            <a:fillRect/>
          </a:stretch>
        </p:blipFill>
        <p:spPr>
          <a:xfrm>
            <a:off x="2668319" y="1075765"/>
            <a:ext cx="6956961" cy="5020235"/>
          </a:xfrm>
        </p:spPr>
      </p:pic>
    </p:spTree>
    <p:extLst>
      <p:ext uri="{BB962C8B-B14F-4D97-AF65-F5344CB8AC3E}">
        <p14:creationId xmlns:p14="http://schemas.microsoft.com/office/powerpoint/2010/main" val="35940043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B9B42E-C305-C43F-77B5-700EBFB0EBBA}"/>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0C4CB36F-2DE0-03E2-047F-0A7C56D3EF74}"/>
              </a:ext>
            </a:extLst>
          </p:cNvPr>
          <p:cNvPicPr>
            <a:picLocks noGrp="1" noChangeAspect="1"/>
          </p:cNvPicPr>
          <p:nvPr>
            <p:ph idx="1"/>
          </p:nvPr>
        </p:nvPicPr>
        <p:blipFill>
          <a:blip r:embed="rId2"/>
          <a:stretch>
            <a:fillRect/>
          </a:stretch>
        </p:blipFill>
        <p:spPr>
          <a:xfrm>
            <a:off x="2639257" y="1111624"/>
            <a:ext cx="7015085" cy="4984376"/>
          </a:xfrm>
        </p:spPr>
      </p:pic>
    </p:spTree>
    <p:extLst>
      <p:ext uri="{BB962C8B-B14F-4D97-AF65-F5344CB8AC3E}">
        <p14:creationId xmlns:p14="http://schemas.microsoft.com/office/powerpoint/2010/main" val="5656707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3B335D-D339-6160-0568-C81FC18F169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3161302-D0EB-B04C-90B5-A86F50F40C8E}"/>
              </a:ext>
            </a:extLst>
          </p:cNvPr>
          <p:cNvSpPr>
            <a:spLocks noGrp="1"/>
          </p:cNvSpPr>
          <p:nvPr>
            <p:ph type="title"/>
          </p:nvPr>
        </p:nvSpPr>
        <p:spPr/>
        <p:txBody>
          <a:bodyPr/>
          <a:lstStyle/>
          <a:p>
            <a:r>
              <a:rPr lang="en-GB" dirty="0"/>
              <a:t>Literature Review</a:t>
            </a:r>
            <a:endParaRPr lang="en-US" dirty="0"/>
          </a:p>
        </p:txBody>
      </p:sp>
      <p:sp>
        <p:nvSpPr>
          <p:cNvPr id="3" name="Content Placeholder 2">
            <a:extLst>
              <a:ext uri="{FF2B5EF4-FFF2-40B4-BE49-F238E27FC236}">
                <a16:creationId xmlns:a16="http://schemas.microsoft.com/office/drawing/2014/main" id="{3DD6A4B5-5C71-55F2-FF62-3F5E09D01B78}"/>
              </a:ext>
            </a:extLst>
          </p:cNvPr>
          <p:cNvSpPr>
            <a:spLocks noGrp="1"/>
          </p:cNvSpPr>
          <p:nvPr>
            <p:ph idx="1"/>
          </p:nvPr>
        </p:nvSpPr>
        <p:spPr>
          <a:xfrm>
            <a:off x="678329" y="1017495"/>
            <a:ext cx="10939930" cy="4952997"/>
          </a:xfrm>
        </p:spPr>
        <p:txBody>
          <a:bodyPr>
            <a:normAutofit/>
          </a:bodyPr>
          <a:lstStyle/>
          <a:p>
            <a:pPr marL="0" indent="0">
              <a:buNone/>
            </a:pPr>
            <a:endParaRPr lang="en-US" sz="1300" b="1" dirty="0"/>
          </a:p>
          <a:p>
            <a:pPr marL="457200" indent="-457200">
              <a:lnSpc>
                <a:spcPct val="170000"/>
              </a:lnSpc>
              <a:buFont typeface="+mj-lt"/>
              <a:buAutoNum type="arabicPeriod" startAt="6"/>
            </a:pPr>
            <a:r>
              <a:rPr lang="en-US" sz="1300" b="1" dirty="0" err="1"/>
              <a:t>Nahdatul</a:t>
            </a:r>
            <a:r>
              <a:rPr lang="en-US" sz="1300" b="1" dirty="0"/>
              <a:t> </a:t>
            </a:r>
            <a:r>
              <a:rPr lang="en-US" sz="1300" b="1" dirty="0" err="1"/>
              <a:t>Akma</a:t>
            </a:r>
            <a:r>
              <a:rPr lang="en-US" sz="1300" b="1" dirty="0"/>
              <a:t> Ahmad et al.</a:t>
            </a:r>
            <a:br>
              <a:rPr lang="en-US" sz="1300" dirty="0"/>
            </a:br>
            <a:r>
              <a:rPr lang="en-US" sz="1300" dirty="0"/>
              <a:t>Developed "UNISEL Bot" using PHP and MySQL to assist the university’s marketing team by handling FAQs from students.</a:t>
            </a:r>
          </a:p>
          <a:p>
            <a:pPr>
              <a:lnSpc>
                <a:spcPct val="170000"/>
              </a:lnSpc>
              <a:buFont typeface="+mj-lt"/>
              <a:buAutoNum type="arabicPeriod" startAt="6"/>
            </a:pPr>
            <a:r>
              <a:rPr lang="en-US" sz="1300" b="1" dirty="0"/>
              <a:t>Naing </a:t>
            </a:r>
            <a:r>
              <a:rPr lang="en-US" sz="1300" b="1" dirty="0" err="1"/>
              <a:t>Naing</a:t>
            </a:r>
            <a:r>
              <a:rPr lang="en-US" sz="1300" b="1" dirty="0"/>
              <a:t> Khin &amp; Khin Mar </a:t>
            </a:r>
            <a:r>
              <a:rPr lang="en-US" sz="1300" b="1" dirty="0" err="1"/>
              <a:t>Soe</a:t>
            </a:r>
            <a:br>
              <a:rPr lang="en-US" sz="1300" dirty="0"/>
            </a:br>
            <a:r>
              <a:rPr lang="en-US" sz="1300" dirty="0"/>
              <a:t>Created a university chatbot using AIML that supports the Myanmar language, improving accessibility for local students.</a:t>
            </a:r>
          </a:p>
          <a:p>
            <a:pPr>
              <a:lnSpc>
                <a:spcPct val="170000"/>
              </a:lnSpc>
              <a:buFont typeface="+mj-lt"/>
              <a:buAutoNum type="arabicPeriod" startAt="6"/>
            </a:pPr>
            <a:r>
              <a:rPr lang="en-US" sz="1300" b="1" dirty="0"/>
              <a:t>B. Arunkumar</a:t>
            </a:r>
            <a:br>
              <a:rPr lang="en-US" sz="1300" dirty="0"/>
            </a:br>
            <a:r>
              <a:rPr lang="en-US" sz="1300" dirty="0"/>
              <a:t>Built a chatbot using AIML and Python to facilitate university-related queries and automate responses efficiently.</a:t>
            </a:r>
          </a:p>
          <a:p>
            <a:pPr>
              <a:lnSpc>
                <a:spcPct val="170000"/>
              </a:lnSpc>
              <a:buFont typeface="+mj-lt"/>
              <a:buAutoNum type="arabicPeriod" startAt="6"/>
            </a:pPr>
            <a:r>
              <a:rPr lang="en-US" sz="1300" b="1" dirty="0"/>
              <a:t>E. Kasthuri &amp; Dr. S. Balaji</a:t>
            </a:r>
            <a:br>
              <a:rPr lang="en-US" sz="1300" dirty="0"/>
            </a:br>
            <a:r>
              <a:rPr lang="en-US" sz="1300" dirty="0"/>
              <a:t>Implemented an educational chatbot utilizing deep learning to assist students with lab manual queries and coursework explanations.</a:t>
            </a:r>
          </a:p>
          <a:p>
            <a:pPr>
              <a:lnSpc>
                <a:spcPct val="170000"/>
              </a:lnSpc>
              <a:buFont typeface="+mj-lt"/>
              <a:buAutoNum type="arabicPeriod" startAt="6"/>
            </a:pPr>
            <a:r>
              <a:rPr lang="en-US" sz="1300" b="1" dirty="0"/>
              <a:t>Athira Susan George et al.</a:t>
            </a:r>
            <a:br>
              <a:rPr lang="en-US" sz="1300" dirty="0"/>
            </a:br>
            <a:r>
              <a:rPr lang="en-US" sz="1300" dirty="0"/>
              <a:t>Reviewed multilingual chatbots in India, including Aham, </a:t>
            </a:r>
            <a:r>
              <a:rPr lang="en-US" sz="1300" dirty="0" err="1"/>
              <a:t>Haptik</a:t>
            </a:r>
            <a:r>
              <a:rPr lang="en-US" sz="1300" dirty="0"/>
              <a:t>, and vernacular.ai, aimed at bridging communication gaps across Indian languages.</a:t>
            </a:r>
          </a:p>
          <a:p>
            <a:endParaRPr lang="en-US" sz="1300" dirty="0"/>
          </a:p>
        </p:txBody>
      </p:sp>
    </p:spTree>
    <p:extLst>
      <p:ext uri="{BB962C8B-B14F-4D97-AF65-F5344CB8AC3E}">
        <p14:creationId xmlns:p14="http://schemas.microsoft.com/office/powerpoint/2010/main" val="18059926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4D36A3-D6F7-E989-7444-B4666E1B4696}"/>
            </a:ext>
          </a:extLst>
        </p:cNvPr>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6421C5D0-E6FB-CD50-D00A-75389165EBCF}"/>
              </a:ext>
            </a:extLst>
          </p:cNvPr>
          <p:cNvPicPr>
            <a:picLocks noGrp="1" noChangeAspect="1"/>
          </p:cNvPicPr>
          <p:nvPr>
            <p:ph idx="1"/>
          </p:nvPr>
        </p:nvPicPr>
        <p:blipFill>
          <a:blip r:embed="rId2"/>
          <a:stretch>
            <a:fillRect/>
          </a:stretch>
        </p:blipFill>
        <p:spPr>
          <a:xfrm>
            <a:off x="2646315" y="1143000"/>
            <a:ext cx="7000970" cy="4953000"/>
          </a:xfrm>
        </p:spPr>
      </p:pic>
    </p:spTree>
    <p:extLst>
      <p:ext uri="{BB962C8B-B14F-4D97-AF65-F5344CB8AC3E}">
        <p14:creationId xmlns:p14="http://schemas.microsoft.com/office/powerpoint/2010/main" val="1824825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65F8-6F52-93F4-515E-2E0451CF0A4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C2C0E05-964E-6512-651B-1BBFD0DBE3A0}"/>
              </a:ext>
            </a:extLst>
          </p:cNvPr>
          <p:cNvSpPr>
            <a:spLocks noGrp="1"/>
          </p:cNvSpPr>
          <p:nvPr>
            <p:ph idx="1"/>
          </p:nvPr>
        </p:nvSpPr>
        <p:spPr/>
        <p:txBody>
          <a:bodyPr>
            <a:normAutofit/>
          </a:bodyPr>
          <a:lstStyle/>
          <a:p>
            <a:pPr marL="0" indent="0" algn="ctr">
              <a:buNone/>
            </a:pPr>
            <a:endParaRPr lang="en-GB" sz="4400" dirty="0"/>
          </a:p>
          <a:p>
            <a:pPr marL="0" indent="0" algn="ctr">
              <a:buNone/>
            </a:pPr>
            <a:endParaRPr lang="en-GB" sz="4400" dirty="0"/>
          </a:p>
          <a:p>
            <a:pPr marL="0" indent="0" algn="ctr">
              <a:buNone/>
            </a:pPr>
            <a:r>
              <a:rPr lang="en-GB" sz="6000" dirty="0"/>
              <a:t>Thank You</a:t>
            </a:r>
          </a:p>
        </p:txBody>
      </p:sp>
    </p:spTree>
    <p:extLst>
      <p:ext uri="{BB962C8B-B14F-4D97-AF65-F5344CB8AC3E}">
        <p14:creationId xmlns:p14="http://schemas.microsoft.com/office/powerpoint/2010/main" val="1544419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8CA3B7-4DB8-2865-27EA-BE16925FE6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B0851E0-D51E-0BD5-2071-66E55E7AD0D7}"/>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5CE92A50-A589-BF7E-E95B-2BCD20E40981}"/>
              </a:ext>
            </a:extLst>
          </p:cNvPr>
          <p:cNvSpPr>
            <a:spLocks noGrp="1"/>
          </p:cNvSpPr>
          <p:nvPr>
            <p:ph idx="1"/>
          </p:nvPr>
        </p:nvSpPr>
        <p:spPr>
          <a:xfrm>
            <a:off x="678329" y="1017495"/>
            <a:ext cx="10939930" cy="4952997"/>
          </a:xfrm>
        </p:spPr>
        <p:txBody>
          <a:bodyPr>
            <a:normAutofit/>
          </a:bodyPr>
          <a:lstStyle/>
          <a:p>
            <a:pPr>
              <a:lnSpc>
                <a:spcPct val="150000"/>
              </a:lnSpc>
              <a:buNone/>
            </a:pPr>
            <a:r>
              <a:rPr lang="en-US" sz="1400" b="1" dirty="0"/>
              <a:t>1. AI Response Generation and Fine-Tuning</a:t>
            </a:r>
          </a:p>
          <a:p>
            <a:pPr>
              <a:lnSpc>
                <a:spcPct val="150000"/>
              </a:lnSpc>
              <a:buFont typeface="Arial" panose="020B0604020202020204" pitchFamily="34" charset="0"/>
              <a:buChar char="•"/>
            </a:pPr>
            <a:r>
              <a:rPr lang="en-US" sz="1400" b="1" dirty="0"/>
              <a:t>Lack of Model Customization:</a:t>
            </a:r>
            <a:r>
              <a:rPr lang="en-US" sz="1400" dirty="0"/>
              <a:t> You're using OpenAI’s GPT-4 without fine-tuning. A fine-tuned model trained on educational data could yield better student-focused responses.</a:t>
            </a:r>
          </a:p>
          <a:p>
            <a:pPr>
              <a:lnSpc>
                <a:spcPct val="150000"/>
              </a:lnSpc>
              <a:buFont typeface="Arial" panose="020B0604020202020204" pitchFamily="34" charset="0"/>
              <a:buChar char="•"/>
            </a:pPr>
            <a:r>
              <a:rPr lang="en-US" sz="1400" b="1" dirty="0"/>
              <a:t>No Adaptive Learning Techniques:</a:t>
            </a:r>
            <a:r>
              <a:rPr lang="en-US" sz="1400" dirty="0"/>
              <a:t> The chatbot does not learn from user interactions to improve future responses.</a:t>
            </a:r>
          </a:p>
          <a:p>
            <a:pPr>
              <a:lnSpc>
                <a:spcPct val="150000"/>
              </a:lnSpc>
              <a:buFont typeface="Arial" panose="020B0604020202020204" pitchFamily="34" charset="0"/>
              <a:buChar char="•"/>
            </a:pPr>
            <a:r>
              <a:rPr lang="en-US" sz="1400" b="1" dirty="0"/>
              <a:t>No Context Memory:</a:t>
            </a:r>
            <a:r>
              <a:rPr lang="en-US" sz="1400" dirty="0"/>
              <a:t> The chatbot doesn’t store past interactions, which limits personalized guidance.</a:t>
            </a:r>
          </a:p>
          <a:p>
            <a:pPr marL="0" indent="0">
              <a:lnSpc>
                <a:spcPct val="150000"/>
              </a:lnSpc>
              <a:buNone/>
            </a:pPr>
            <a:endParaRPr lang="en-US" sz="1400" dirty="0"/>
          </a:p>
        </p:txBody>
      </p:sp>
      <p:pic>
        <p:nvPicPr>
          <p:cNvPr id="1026" name="Picture 2" descr="How AI Chatbot Increases Sales/ Sales Boost by AI Chatbot">
            <a:extLst>
              <a:ext uri="{FF2B5EF4-FFF2-40B4-BE49-F238E27FC236}">
                <a16:creationId xmlns:a16="http://schemas.microsoft.com/office/drawing/2014/main" id="{CA314506-823D-3122-7EB7-CBF064CA1AB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17694" y="3379692"/>
            <a:ext cx="7058212" cy="2590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3071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E665C6-64E1-EFF6-78E1-01E3711F1E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FB1B11-CC61-4084-72BA-D98FD908AC43}"/>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292F9298-6F4E-55C9-B11E-A8D191106822}"/>
              </a:ext>
            </a:extLst>
          </p:cNvPr>
          <p:cNvSpPr>
            <a:spLocks noGrp="1"/>
          </p:cNvSpPr>
          <p:nvPr>
            <p:ph idx="1"/>
          </p:nvPr>
        </p:nvSpPr>
        <p:spPr>
          <a:xfrm>
            <a:off x="678329" y="1017495"/>
            <a:ext cx="10939930" cy="4952997"/>
          </a:xfrm>
        </p:spPr>
        <p:txBody>
          <a:bodyPr>
            <a:normAutofit/>
          </a:bodyPr>
          <a:lstStyle/>
          <a:p>
            <a:pPr>
              <a:lnSpc>
                <a:spcPct val="150000"/>
              </a:lnSpc>
              <a:buNone/>
            </a:pPr>
            <a:r>
              <a:rPr lang="en-US" sz="1400" b="1" dirty="0"/>
              <a:t>2. Web Search and Resource Retrieval</a:t>
            </a:r>
          </a:p>
          <a:p>
            <a:pPr>
              <a:lnSpc>
                <a:spcPct val="150000"/>
              </a:lnSpc>
              <a:buFont typeface="Arial" panose="020B0604020202020204" pitchFamily="34" charset="0"/>
              <a:buChar char="•"/>
            </a:pPr>
            <a:r>
              <a:rPr lang="en-US" sz="1400" b="1" dirty="0"/>
              <a:t>Limited Search Engine Dependence:</a:t>
            </a:r>
            <a:r>
              <a:rPr lang="en-US" sz="1400" dirty="0"/>
              <a:t> Uses Google Custom Search API, but results may not always be educationally relevant. Consider filtering for sources like Coursera, Khan Academy, or academic papers.</a:t>
            </a:r>
          </a:p>
          <a:p>
            <a:pPr>
              <a:lnSpc>
                <a:spcPct val="150000"/>
              </a:lnSpc>
              <a:buFont typeface="Arial" panose="020B0604020202020204" pitchFamily="34" charset="0"/>
              <a:buChar char="•"/>
            </a:pPr>
            <a:r>
              <a:rPr lang="en-US" sz="1400" b="1" dirty="0"/>
              <a:t>No Semantic Search:</a:t>
            </a:r>
            <a:r>
              <a:rPr lang="en-US" sz="1400" dirty="0"/>
              <a:t> The chatbot relies on keyword-based search rather than AI-driven semantic search for better learning materials.</a:t>
            </a:r>
          </a:p>
          <a:p>
            <a:pPr>
              <a:lnSpc>
                <a:spcPct val="150000"/>
              </a:lnSpc>
              <a:buFont typeface="Arial" panose="020B0604020202020204" pitchFamily="34" charset="0"/>
              <a:buChar char="•"/>
            </a:pPr>
            <a:r>
              <a:rPr lang="en-US" sz="1400" b="1" dirty="0"/>
              <a:t>Lack of Citation or Source Verification:</a:t>
            </a:r>
            <a:r>
              <a:rPr lang="en-US" sz="1400" dirty="0"/>
              <a:t> AI-generated responses don’t cross-check with authoritative sources.</a:t>
            </a:r>
          </a:p>
        </p:txBody>
      </p:sp>
      <p:pic>
        <p:nvPicPr>
          <p:cNvPr id="2050" name="Picture 2" descr="Top 10 Search Engines in 2022 | Pepper Content">
            <a:extLst>
              <a:ext uri="{FF2B5EF4-FFF2-40B4-BE49-F238E27FC236}">
                <a16:creationId xmlns:a16="http://schemas.microsoft.com/office/drawing/2014/main" id="{15DEDE5C-373A-9AB1-32F5-4FBDAD69ADE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3814"/>
          <a:stretch/>
        </p:blipFill>
        <p:spPr bwMode="auto">
          <a:xfrm>
            <a:off x="3218329" y="3429000"/>
            <a:ext cx="5199529" cy="2668012"/>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153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49EB8-F572-886F-8E1B-599062DFE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A337579-F334-28E7-3F66-621AE0DCF195}"/>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56805354-E731-B1C7-A70C-17B6DD97CB5B}"/>
              </a:ext>
            </a:extLst>
          </p:cNvPr>
          <p:cNvSpPr>
            <a:spLocks noGrp="1"/>
          </p:cNvSpPr>
          <p:nvPr>
            <p:ph idx="1"/>
          </p:nvPr>
        </p:nvSpPr>
        <p:spPr>
          <a:xfrm>
            <a:off x="812800" y="865095"/>
            <a:ext cx="10939930" cy="4952997"/>
          </a:xfrm>
        </p:spPr>
        <p:txBody>
          <a:bodyPr>
            <a:normAutofit/>
          </a:bodyPr>
          <a:lstStyle/>
          <a:p>
            <a:pPr>
              <a:lnSpc>
                <a:spcPct val="150000"/>
              </a:lnSpc>
              <a:buNone/>
            </a:pPr>
            <a:r>
              <a:rPr lang="en-US" sz="1400" b="1" dirty="0"/>
              <a:t>3. Performance Evaluation and Analysis</a:t>
            </a:r>
          </a:p>
          <a:p>
            <a:pPr>
              <a:lnSpc>
                <a:spcPct val="150000"/>
              </a:lnSpc>
              <a:buFont typeface="Arial" panose="020B0604020202020204" pitchFamily="34" charset="0"/>
              <a:buChar char="•"/>
            </a:pPr>
            <a:r>
              <a:rPr lang="en-US" sz="1400" b="1" dirty="0"/>
              <a:t>Basic Performance Analysis:</a:t>
            </a:r>
            <a:r>
              <a:rPr lang="en-US" sz="1400" dirty="0"/>
              <a:t> The chatbot only calculates averages and trends, but doesn’t provide: </a:t>
            </a:r>
          </a:p>
          <a:p>
            <a:pPr marL="742950" lvl="1" indent="-285750">
              <a:lnSpc>
                <a:spcPct val="150000"/>
              </a:lnSpc>
              <a:buFont typeface="Arial" panose="020B0604020202020204" pitchFamily="34" charset="0"/>
              <a:buChar char="•"/>
            </a:pPr>
            <a:r>
              <a:rPr lang="en-US" sz="1400" dirty="0"/>
              <a:t>Predictive analytics (e.g., "Will the student meet their goal based on current progress?")</a:t>
            </a:r>
          </a:p>
          <a:p>
            <a:pPr marL="742950" lvl="1" indent="-285750">
              <a:lnSpc>
                <a:spcPct val="150000"/>
              </a:lnSpc>
              <a:buFont typeface="Arial" panose="020B0604020202020204" pitchFamily="34" charset="0"/>
              <a:buChar char="•"/>
            </a:pPr>
            <a:r>
              <a:rPr lang="en-US" sz="1400" dirty="0"/>
              <a:t>Adaptive feedback (e.g., "You’re weak in Math; here are 3 tailored exercises.")</a:t>
            </a:r>
          </a:p>
          <a:p>
            <a:pPr>
              <a:lnSpc>
                <a:spcPct val="150000"/>
              </a:lnSpc>
              <a:buFont typeface="Arial" panose="020B0604020202020204" pitchFamily="34" charset="0"/>
              <a:buChar char="•"/>
            </a:pPr>
            <a:r>
              <a:rPr lang="en-US" sz="1400" b="1" dirty="0"/>
              <a:t>No Comparative Benchmarking:</a:t>
            </a:r>
            <a:r>
              <a:rPr lang="en-US" sz="1400" dirty="0"/>
              <a:t> The system doesn’t compare student performance against peer or national averages.</a:t>
            </a:r>
          </a:p>
          <a:p>
            <a:pPr>
              <a:lnSpc>
                <a:spcPct val="150000"/>
              </a:lnSpc>
              <a:buFont typeface="Arial" panose="020B0604020202020204" pitchFamily="34" charset="0"/>
              <a:buChar char="•"/>
            </a:pPr>
            <a:r>
              <a:rPr lang="en-US" sz="1400" b="1" dirty="0"/>
              <a:t>No Study Plan Generation:</a:t>
            </a:r>
            <a:r>
              <a:rPr lang="en-US" sz="1400" dirty="0"/>
              <a:t> It provides study suggestions but does not dynamically generate a full-fledged study plan.</a:t>
            </a:r>
          </a:p>
        </p:txBody>
      </p:sp>
      <p:pic>
        <p:nvPicPr>
          <p:cNvPr id="3076" name="Picture 4" descr="Pencil with calendar and mortarboard, icon of study timetable 33491378 ...">
            <a:extLst>
              <a:ext uri="{FF2B5EF4-FFF2-40B4-BE49-F238E27FC236}">
                <a16:creationId xmlns:a16="http://schemas.microsoft.com/office/drawing/2014/main" id="{1ACE3DBC-1B1F-38B5-7501-7BA1B2C91C51}"/>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13535" y="3505199"/>
            <a:ext cx="3429000" cy="288439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What is predictive analytics and why does it matter? - Continuum">
            <a:extLst>
              <a:ext uri="{FF2B5EF4-FFF2-40B4-BE49-F238E27FC236}">
                <a16:creationId xmlns:a16="http://schemas.microsoft.com/office/drawing/2014/main" id="{6A8F8FC1-D55B-D7C1-7459-E85A355EAAC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50682" y="3721149"/>
            <a:ext cx="5274236" cy="23658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48527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2C9546-4104-41C4-DF22-1C34EEA4CC9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B6FBF72-B306-5A50-B015-399B05BE7E8E}"/>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FE4081CE-3892-55E9-DA23-F7A1F6E2FAF2}"/>
              </a:ext>
            </a:extLst>
          </p:cNvPr>
          <p:cNvSpPr>
            <a:spLocks noGrp="1"/>
          </p:cNvSpPr>
          <p:nvPr>
            <p:ph idx="1"/>
          </p:nvPr>
        </p:nvSpPr>
        <p:spPr>
          <a:xfrm>
            <a:off x="678329" y="1017495"/>
            <a:ext cx="10939930" cy="4952997"/>
          </a:xfrm>
        </p:spPr>
        <p:txBody>
          <a:bodyPr>
            <a:normAutofit/>
          </a:bodyPr>
          <a:lstStyle/>
          <a:p>
            <a:pPr>
              <a:lnSpc>
                <a:spcPct val="150000"/>
              </a:lnSpc>
              <a:buNone/>
            </a:pPr>
            <a:r>
              <a:rPr lang="en-US" sz="1400" b="1" dirty="0"/>
              <a:t>4. Career Guidance System</a:t>
            </a:r>
          </a:p>
          <a:p>
            <a:pPr>
              <a:lnSpc>
                <a:spcPct val="150000"/>
              </a:lnSpc>
              <a:buFont typeface="Arial" panose="020B0604020202020204" pitchFamily="34" charset="0"/>
              <a:buChar char="•"/>
            </a:pPr>
            <a:r>
              <a:rPr lang="en-US" sz="1400" b="1" dirty="0"/>
              <a:t>No Real-Time Job/Internship Recommendations:</a:t>
            </a:r>
            <a:r>
              <a:rPr lang="en-US" sz="1400" dirty="0"/>
              <a:t> Doesn’t fetch real-time career opportunities based on student profiles.</a:t>
            </a:r>
          </a:p>
          <a:p>
            <a:pPr>
              <a:lnSpc>
                <a:spcPct val="150000"/>
              </a:lnSpc>
              <a:buFont typeface="Arial" panose="020B0604020202020204" pitchFamily="34" charset="0"/>
              <a:buChar char="•"/>
            </a:pPr>
            <a:r>
              <a:rPr lang="en-US" sz="1400" b="1" dirty="0"/>
              <a:t>No College/Course Recommendations:</a:t>
            </a:r>
            <a:r>
              <a:rPr lang="en-US" sz="1400" dirty="0"/>
              <a:t> Could integrate APIs for university/course recommendations.</a:t>
            </a:r>
          </a:p>
          <a:p>
            <a:pPr>
              <a:lnSpc>
                <a:spcPct val="150000"/>
              </a:lnSpc>
              <a:buNone/>
            </a:pPr>
            <a:endParaRPr lang="en-US" sz="1300" dirty="0"/>
          </a:p>
        </p:txBody>
      </p:sp>
      <p:pic>
        <p:nvPicPr>
          <p:cNvPr id="4098" name="Picture 2" descr="The Ultimate Career Guide For 14 Year Olds Exploring Possibilities And ...">
            <a:extLst>
              <a:ext uri="{FF2B5EF4-FFF2-40B4-BE49-F238E27FC236}">
                <a16:creationId xmlns:a16="http://schemas.microsoft.com/office/drawing/2014/main" id="{948F62D3-2C10-4DD6-8DD2-415110AD9896}"/>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43381" y="2689410"/>
            <a:ext cx="8088125" cy="3048000"/>
          </a:xfrm>
          <a:prstGeom prst="rect">
            <a:avLst/>
          </a:prstGeom>
          <a:noFill/>
          <a:ln w="28575">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51629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AA85A8-0FA3-7F61-4794-11BC003412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0494B2-309A-D6AD-EEAD-2AD4E50C701E}"/>
              </a:ext>
            </a:extLst>
          </p:cNvPr>
          <p:cNvSpPr>
            <a:spLocks noGrp="1"/>
          </p:cNvSpPr>
          <p:nvPr>
            <p:ph type="title"/>
          </p:nvPr>
        </p:nvSpPr>
        <p:spPr/>
        <p:txBody>
          <a:bodyPr/>
          <a:lstStyle/>
          <a:p>
            <a:r>
              <a:rPr lang="en-GB" dirty="0"/>
              <a:t>Research Gaps Identified</a:t>
            </a:r>
            <a:endParaRPr lang="en-US" dirty="0"/>
          </a:p>
        </p:txBody>
      </p:sp>
      <p:sp>
        <p:nvSpPr>
          <p:cNvPr id="3" name="Content Placeholder 2">
            <a:extLst>
              <a:ext uri="{FF2B5EF4-FFF2-40B4-BE49-F238E27FC236}">
                <a16:creationId xmlns:a16="http://schemas.microsoft.com/office/drawing/2014/main" id="{CEE71481-C824-E28F-CA41-F0D14F4DBF4F}"/>
              </a:ext>
            </a:extLst>
          </p:cNvPr>
          <p:cNvSpPr>
            <a:spLocks noGrp="1"/>
          </p:cNvSpPr>
          <p:nvPr>
            <p:ph idx="1"/>
          </p:nvPr>
        </p:nvSpPr>
        <p:spPr>
          <a:xfrm>
            <a:off x="678329" y="1017495"/>
            <a:ext cx="10939930" cy="4952997"/>
          </a:xfrm>
        </p:spPr>
        <p:txBody>
          <a:bodyPr>
            <a:normAutofit/>
          </a:bodyPr>
          <a:lstStyle/>
          <a:p>
            <a:pPr>
              <a:lnSpc>
                <a:spcPct val="150000"/>
              </a:lnSpc>
              <a:buNone/>
            </a:pPr>
            <a:r>
              <a:rPr lang="en-US" sz="1400" b="1" dirty="0"/>
              <a:t>5. Scalability and Technical Improvements</a:t>
            </a:r>
          </a:p>
          <a:p>
            <a:pPr>
              <a:lnSpc>
                <a:spcPct val="150000"/>
              </a:lnSpc>
              <a:buFont typeface="Arial" panose="020B0604020202020204" pitchFamily="34" charset="0"/>
              <a:buChar char="•"/>
            </a:pPr>
            <a:r>
              <a:rPr lang="en-US" sz="1400" b="1" dirty="0"/>
              <a:t>No Database for User Tracking:</a:t>
            </a:r>
            <a:r>
              <a:rPr lang="en-US" sz="1400" dirty="0"/>
              <a:t> The system does not store student progress across sessions.</a:t>
            </a:r>
          </a:p>
          <a:p>
            <a:pPr>
              <a:lnSpc>
                <a:spcPct val="150000"/>
              </a:lnSpc>
              <a:buFont typeface="Arial" panose="020B0604020202020204" pitchFamily="34" charset="0"/>
              <a:buChar char="•"/>
            </a:pPr>
            <a:r>
              <a:rPr lang="en-US" sz="1400" b="1" dirty="0"/>
              <a:t>No API Load Handling:</a:t>
            </a:r>
            <a:r>
              <a:rPr lang="en-US" sz="1400" dirty="0"/>
              <a:t> High demand could cause delays without proper API rate-limiting strategies.</a:t>
            </a:r>
          </a:p>
          <a:p>
            <a:pPr>
              <a:lnSpc>
                <a:spcPct val="150000"/>
              </a:lnSpc>
              <a:buFont typeface="Arial" panose="020B0604020202020204" pitchFamily="34" charset="0"/>
              <a:buChar char="•"/>
            </a:pPr>
            <a:r>
              <a:rPr lang="en-US" sz="1400" b="1" dirty="0"/>
              <a:t>Limited Data Visualization:</a:t>
            </a:r>
            <a:r>
              <a:rPr lang="en-US" sz="1400" dirty="0"/>
              <a:t> Performance tracking could use interactive graphs instead of static plots.</a:t>
            </a:r>
          </a:p>
          <a:p>
            <a:pPr marL="0" indent="0">
              <a:lnSpc>
                <a:spcPct val="150000"/>
              </a:lnSpc>
              <a:buNone/>
            </a:pPr>
            <a:endParaRPr lang="en-US" sz="1300" dirty="0"/>
          </a:p>
        </p:txBody>
      </p:sp>
      <p:pic>
        <p:nvPicPr>
          <p:cNvPr id="5122" name="Picture 2" descr="Benefits of Student Database Management System | Student Data Management">
            <a:extLst>
              <a:ext uri="{FF2B5EF4-FFF2-40B4-BE49-F238E27FC236}">
                <a16:creationId xmlns:a16="http://schemas.microsoft.com/office/drawing/2014/main" id="{5C3DEB75-E27A-4965-3192-05BD269120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06" y="2554941"/>
            <a:ext cx="7148233" cy="3671046"/>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Student Management System designs, themes, templates and downloadable ...">
            <a:extLst>
              <a:ext uri="{FF2B5EF4-FFF2-40B4-BE49-F238E27FC236}">
                <a16:creationId xmlns:a16="http://schemas.microsoft.com/office/drawing/2014/main" id="{F48D6059-C555-BB6E-4475-1A6C6EC26C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549"/>
          <a:stretch/>
        </p:blipFill>
        <p:spPr bwMode="auto">
          <a:xfrm>
            <a:off x="7373470" y="2554941"/>
            <a:ext cx="4361329" cy="37526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3734691"/>
      </p:ext>
    </p:extLst>
  </p:cSld>
  <p:clrMapOvr>
    <a:masterClrMapping/>
  </p:clrMapOvr>
</p:sld>
</file>

<file path=ppt/theme/theme1.xml><?xml version="1.0" encoding="utf-8"?>
<a:theme xmlns:a="http://schemas.openxmlformats.org/drawingml/2006/main" name="Bioinformatics">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Bookman Old Style"/>
        <a:ea typeface=""/>
        <a:cs typeface=""/>
      </a:majorFont>
      <a:minorFont>
        <a:latin typeface="Bookman Old Style"/>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Bioinformatics" id="{2C23B8A5-E958-4A8C-AECF-01EA482D72F9}" vid="{45DF3A2B-1BA7-4465-AD96-220179DE36D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Bioinformatics</Template>
  <TotalTime>501</TotalTime>
  <Words>3370</Words>
  <Application>Microsoft Office PowerPoint</Application>
  <PresentationFormat>Widescreen</PresentationFormat>
  <Paragraphs>328</Paragraphs>
  <Slides>41</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41</vt:i4>
      </vt:variant>
    </vt:vector>
  </HeadingPairs>
  <TitlesOfParts>
    <vt:vector size="49" baseType="lpstr">
      <vt:lpstr>Arial</vt:lpstr>
      <vt:lpstr>Bookman Old Style</vt:lpstr>
      <vt:lpstr>Calibri</vt:lpstr>
      <vt:lpstr>Cambria</vt:lpstr>
      <vt:lpstr>Quicksand</vt:lpstr>
      <vt:lpstr>Times New Roman</vt:lpstr>
      <vt:lpstr>Verdana</vt:lpstr>
      <vt:lpstr>Bioinformatics</vt:lpstr>
      <vt:lpstr>PowerPoint Presentation</vt:lpstr>
      <vt:lpstr>Introduction</vt:lpstr>
      <vt:lpstr>Literature Review</vt:lpstr>
      <vt:lpstr>Literature Review</vt:lpstr>
      <vt:lpstr>Research Gaps Identified</vt:lpstr>
      <vt:lpstr>Research Gaps Identified</vt:lpstr>
      <vt:lpstr>Research Gaps Identified</vt:lpstr>
      <vt:lpstr>Research Gaps Identified</vt:lpstr>
      <vt:lpstr>Research Gaps Identified</vt:lpstr>
      <vt:lpstr>Research Gaps Identified</vt:lpstr>
      <vt:lpstr>Existing Method Drawbacks</vt:lpstr>
      <vt:lpstr>Proposed Method</vt:lpstr>
      <vt:lpstr>Proposed Method</vt:lpstr>
      <vt:lpstr>Proposed Method</vt:lpstr>
      <vt:lpstr>Proposed Method</vt:lpstr>
      <vt:lpstr>Proposed Method</vt:lpstr>
      <vt:lpstr>Proposed Method</vt:lpstr>
      <vt:lpstr>Proposed Method</vt:lpstr>
      <vt:lpstr>Objectives</vt:lpstr>
      <vt:lpstr>System Design</vt:lpstr>
      <vt:lpstr>Modules</vt:lpstr>
      <vt:lpstr>Hardware/software components</vt:lpstr>
      <vt:lpstr>Implementation</vt:lpstr>
      <vt:lpstr>Implementation</vt:lpstr>
      <vt:lpstr>Implementation</vt:lpstr>
      <vt:lpstr>Implementation</vt:lpstr>
      <vt:lpstr>Implementation</vt:lpstr>
      <vt:lpstr>Timeline of Project</vt:lpstr>
      <vt:lpstr>Expected Outcomes</vt:lpstr>
      <vt:lpstr>Conclusion</vt:lpstr>
      <vt:lpstr>Github Link</vt:lpstr>
      <vt:lpstr>References</vt:lpstr>
      <vt:lpstr>References</vt:lpstr>
      <vt:lpstr>Project work mapping with SDG</vt:lpstr>
      <vt:lpstr>Publication Details</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Sanjeev P Kaulgud-Asst. Prof-CSE</dc:creator>
  <cp:lastModifiedBy>noor afshan banu</cp:lastModifiedBy>
  <cp:revision>38</cp:revision>
  <dcterms:created xsi:type="dcterms:W3CDTF">2023-03-16T03:26:27Z</dcterms:created>
  <dcterms:modified xsi:type="dcterms:W3CDTF">2025-04-13T15:18:02Z</dcterms:modified>
</cp:coreProperties>
</file>